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modernComment_2895_B1502C1D.xml" ContentType="application/vnd.ms-powerpoint.comments+xml"/>
  <Override PartName="/ppt/notesSlides/notesSlide25.xml" ContentType="application/vnd.openxmlformats-officedocument.presentationml.notesSlide+xml"/>
  <Override PartName="/ppt/comments/modernComment_2899_A48CB724.xml" ContentType="application/vnd.ms-powerpoint.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modernComment_289C_48B6A5F3.xml" ContentType="application/vnd.ms-powerpoint.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autoCompressPictures="0">
  <p:sldMasterIdLst>
    <p:sldMasterId id="2147483658" r:id="rId4"/>
  </p:sldMasterIdLst>
  <p:notesMasterIdLst>
    <p:notesMasterId r:id="rId56"/>
  </p:notesMasterIdLst>
  <p:sldIdLst>
    <p:sldId id="10418" r:id="rId5"/>
    <p:sldId id="10449" r:id="rId6"/>
    <p:sldId id="10420" r:id="rId7"/>
    <p:sldId id="10482" r:id="rId8"/>
    <p:sldId id="10484" r:id="rId9"/>
    <p:sldId id="10451" r:id="rId10"/>
    <p:sldId id="10521" r:id="rId11"/>
    <p:sldId id="10493" r:id="rId12"/>
    <p:sldId id="10494" r:id="rId13"/>
    <p:sldId id="10391" r:id="rId14"/>
    <p:sldId id="10505" r:id="rId15"/>
    <p:sldId id="10504" r:id="rId16"/>
    <p:sldId id="10502" r:id="rId17"/>
    <p:sldId id="10501" r:id="rId18"/>
    <p:sldId id="10500" r:id="rId19"/>
    <p:sldId id="10499" r:id="rId20"/>
    <p:sldId id="10498" r:id="rId21"/>
    <p:sldId id="10497" r:id="rId22"/>
    <p:sldId id="10506" r:id="rId23"/>
    <p:sldId id="10492" r:id="rId24"/>
    <p:sldId id="10388" r:id="rId25"/>
    <p:sldId id="10416" r:id="rId26"/>
    <p:sldId id="10417" r:id="rId27"/>
    <p:sldId id="10387" r:id="rId28"/>
    <p:sldId id="10448" r:id="rId29"/>
    <p:sldId id="10490" r:id="rId30"/>
    <p:sldId id="10445" r:id="rId31"/>
    <p:sldId id="10487" r:id="rId32"/>
    <p:sldId id="10389" r:id="rId33"/>
    <p:sldId id="10450" r:id="rId34"/>
    <p:sldId id="10393" r:id="rId35"/>
    <p:sldId id="10486" r:id="rId36"/>
    <p:sldId id="10394" r:id="rId37"/>
    <p:sldId id="10489" r:id="rId38"/>
    <p:sldId id="10396" r:id="rId39"/>
    <p:sldId id="10403" r:id="rId40"/>
    <p:sldId id="10488" r:id="rId41"/>
    <p:sldId id="10507" r:id="rId42"/>
    <p:sldId id="10508" r:id="rId43"/>
    <p:sldId id="10509" r:id="rId44"/>
    <p:sldId id="10510" r:id="rId45"/>
    <p:sldId id="10511" r:id="rId46"/>
    <p:sldId id="10512" r:id="rId47"/>
    <p:sldId id="10513" r:id="rId48"/>
    <p:sldId id="10514" r:id="rId49"/>
    <p:sldId id="10515" r:id="rId50"/>
    <p:sldId id="10516" r:id="rId51"/>
    <p:sldId id="10517" r:id="rId52"/>
    <p:sldId id="10480" r:id="rId53"/>
    <p:sldId id="10481" r:id="rId54"/>
    <p:sldId id="10415" r:id="rId55"/>
  </p:sldIdLst>
  <p:sldSz cx="9144000" cy="5143500" type="screen16x9"/>
  <p:notesSz cx="6858000" cy="9144000"/>
  <p:embeddedFontLst>
    <p:embeddedFont>
      <p:font typeface="Lato" panose="020F0502020204030203" pitchFamily="34" charset="0"/>
      <p:regular r:id="rId57"/>
      <p:bold r:id="rId58"/>
      <p:italic r:id="rId59"/>
      <p:boldItalic r:id="rId60"/>
    </p:embeddedFont>
    <p:embeddedFont>
      <p:font typeface="Raleway" pitchFamily="2" charset="0"/>
      <p:regular r:id="rId61"/>
      <p:bold r:id="rId62"/>
      <p:italic r:id="rId63"/>
      <p:boldItalic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D5F2CE04-0CCD-4297-87FB-6AD38D6289F0}">
          <p14:sldIdLst>
            <p14:sldId id="10418"/>
            <p14:sldId id="10449"/>
            <p14:sldId id="10420"/>
            <p14:sldId id="10482"/>
            <p14:sldId id="10484"/>
            <p14:sldId id="10451"/>
            <p14:sldId id="10521"/>
            <p14:sldId id="10493"/>
            <p14:sldId id="10494"/>
            <p14:sldId id="10391"/>
            <p14:sldId id="10505"/>
            <p14:sldId id="10504"/>
            <p14:sldId id="10502"/>
            <p14:sldId id="10501"/>
            <p14:sldId id="10500"/>
            <p14:sldId id="10499"/>
            <p14:sldId id="10498"/>
            <p14:sldId id="10497"/>
            <p14:sldId id="10506"/>
          </p14:sldIdLst>
        </p14:section>
        <p14:section name="Taryn" id="{39A5C7F8-9A3C-42AB-91ED-1FBC2BA20357}">
          <p14:sldIdLst>
            <p14:sldId id="10492"/>
            <p14:sldId id="10388"/>
            <p14:sldId id="10416"/>
            <p14:sldId id="10417"/>
            <p14:sldId id="10387"/>
            <p14:sldId id="10448"/>
            <p14:sldId id="10490"/>
            <p14:sldId id="10445"/>
            <p14:sldId id="10487"/>
          </p14:sldIdLst>
        </p14:section>
        <p14:section name="Lydia" id="{3EDCDD4E-971F-469C-9B15-BFBBBBBCDB5D}">
          <p14:sldIdLst>
            <p14:sldId id="10389"/>
            <p14:sldId id="10450"/>
            <p14:sldId id="10393"/>
            <p14:sldId id="10486"/>
            <p14:sldId id="10394"/>
            <p14:sldId id="10489"/>
            <p14:sldId id="10396"/>
            <p14:sldId id="10403"/>
            <p14:sldId id="10488"/>
          </p14:sldIdLst>
        </p14:section>
        <p14:section name="Hayleigh" id="{D97F488E-9932-4F44-8882-277F7EFAE25A}">
          <p14:sldIdLst>
            <p14:sldId id="10507"/>
            <p14:sldId id="10508"/>
            <p14:sldId id="10509"/>
            <p14:sldId id="10510"/>
            <p14:sldId id="10511"/>
            <p14:sldId id="10512"/>
            <p14:sldId id="10513"/>
            <p14:sldId id="10514"/>
            <p14:sldId id="10515"/>
            <p14:sldId id="10516"/>
            <p14:sldId id="10517"/>
            <p14:sldId id="10480"/>
            <p14:sldId id="10481"/>
            <p14:sldId id="10415"/>
          </p14:sldIdLst>
        </p14:section>
        <p14:section name="Jeni" id="{36223680-B461-494A-AB79-08A511375D07}">
          <p14:sldIdLst/>
        </p14:section>
      </p14:sectionLst>
    </p:ext>
    <p:ext uri="{EFAFB233-063F-42B5-8137-9DF3F51BA10A}">
      <p15:sldGuideLst xmlns:p15="http://schemas.microsoft.com/office/powerpoint/2012/main">
        <p15:guide id="1" orient="horz" pos="1644"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692F344-25C5-85D9-2E17-69E11C54B680}" name="Hayleigh Ast" initials="HA" userId="S::ast@ohsu.edu::c834b107-caf5-4e7c-84ac-9db4030201af" providerId="AD"/>
  <p188:author id="{4C61387A-EEB1-3F2C-B9F8-67DCA654E48B}" name="Jeni Johnstone" initials="JJ" userId="S::jojeanet@ohsu.edu::04db9f49-2643-4305-8a4f-4d2c2b166e34" providerId="AD"/>
  <p188:author id="{75291DEA-AD2C-0C07-8406-3F4725536721}" name="Taryn Machingo" initials="TM" userId="S::machingo@ohsu.edu::6b55373b-c590-4ca5-8bf3-d5cc8d66a30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D7F1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7864FC-82C0-7B25-4055-D98D423DFA18}" v="10" dt="2025-03-04T04:46:43.282"/>
    <p1510:client id="{9666C4D3-4227-B45D-5956-BB9A5E835161}" v="207" dt="2025-03-04T05:00:15.501"/>
    <p1510:client id="{D66D4E87-9258-17F6-57CE-E38D50A53969}" v="84" dt="2025-03-04T04:55:01.704"/>
    <p1510:client id="{E6989521-1E24-86E1-26F1-2C9B801407D0}" v="1" dt="2025-03-04T04:11:04.726"/>
  </p1510:revLst>
</p1510:revInfo>
</file>

<file path=ppt/tableStyles.xml><?xml version="1.0" encoding="utf-8"?>
<a:tblStyleLst xmlns:a="http://schemas.openxmlformats.org/drawingml/2006/main" def="{C98665B7-6574-423E-A4B5-A6C020D860FF}">
  <a:tblStyle styleId="{C98665B7-6574-423E-A4B5-A6C020D860FF}"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1A8698C-63BC-4B6A-AE92-7E62379B4444}"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820" y="280"/>
      </p:cViewPr>
      <p:guideLst>
        <p:guide orient="horz" pos="1644"/>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7.fntdata"/><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font" Target="fonts/font2.fntdata"/><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font" Target="fonts/font5.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3.fntdata"/><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6.fntdata"/><Relationship Id="rId7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1.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4.fntdata"/><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omments/modernComment_2895_B1502C1D.xml><?xml version="1.0" encoding="utf-8"?>
<p188:cmLst xmlns:a="http://schemas.openxmlformats.org/drawingml/2006/main" xmlns:r="http://schemas.openxmlformats.org/officeDocument/2006/relationships" xmlns:p188="http://schemas.microsoft.com/office/powerpoint/2018/8/main">
  <p188:cm id="{27C8CB51-A0E4-4941-A475-2826740A2077}" authorId="{2692F344-25C5-85D9-2E17-69E11C54B680}" created="2025-02-26T19:31:53.840">
    <ac:txMkLst xmlns:ac="http://schemas.microsoft.com/office/drawing/2013/main/command">
      <pc:docMk xmlns:pc="http://schemas.microsoft.com/office/powerpoint/2013/main/command"/>
      <pc:sldMk xmlns:pc="http://schemas.microsoft.com/office/powerpoint/2013/main/command" cId="2974821405" sldId="10389"/>
      <ac:spMk id="7" creationId="{9C7E750A-B544-4A84-DE82-DD9BA3B6BCA9}"/>
      <ac:txMk cp="29" len="17">
        <ac:context len="80" hash="2762439143"/>
      </ac:txMk>
    </ac:txMkLst>
    <p188:pos x="5356601" y="290593"/>
    <p188:txBody>
      <a:bodyPr/>
      <a:lstStyle/>
      <a:p>
        <a:r>
          <a:rPr lang="en-US"/>
          <a:t>Raleway is Jeni's font</a:t>
        </a:r>
      </a:p>
    </p188:txBody>
  </p188:cm>
</p188:cmLst>
</file>

<file path=ppt/comments/modernComment_2899_A48CB724.xml><?xml version="1.0" encoding="utf-8"?>
<p188:cmLst xmlns:a="http://schemas.openxmlformats.org/drawingml/2006/main" xmlns:r="http://schemas.openxmlformats.org/officeDocument/2006/relationships" xmlns:p188="http://schemas.microsoft.com/office/powerpoint/2018/8/main">
  <p188:cm id="{6FBF59F5-36B4-4394-B1F4-254587F22113}" authorId="{2692F344-25C5-85D9-2E17-69E11C54B680}" created="2025-02-14T20:50:25.579">
    <ac:txMkLst xmlns:ac="http://schemas.microsoft.com/office/drawing/2013/main/command">
      <pc:docMk xmlns:pc="http://schemas.microsoft.com/office/powerpoint/2013/main/command"/>
      <pc:sldMk xmlns:pc="http://schemas.microsoft.com/office/powerpoint/2013/main/command" cId="2760685348" sldId="10393"/>
      <ac:spMk id="3" creationId="{D6F97114-F5ED-EE79-0B7B-BD85DFDF6258}"/>
      <ac:txMk cp="0" len="25">
        <ac:context len="292" hash="4042519378"/>
      </ac:txMk>
    </ac:txMkLst>
    <p188:pos x="2508788" y="629618"/>
    <p188:txBody>
      <a:bodyPr/>
      <a:lstStyle/>
      <a:p>
        <a:r>
          <a:rPr lang="en-US"/>
          <a:t>I would make picture bigger and words less. highlight the important parts like collect at home, shake tubes to stabilize, store at -80 degrees celsius, shelf-stable for 30 days if doing metabolites (mRNA?) or 60 days if microbiome analysis (rRNA)</a:t>
        </a:r>
      </a:p>
    </p188:txBody>
  </p188:cm>
  <p188:cm id="{C34CD6F0-DE99-4B3A-B839-5BBD2D73EDB5}" authorId="{2692F344-25C5-85D9-2E17-69E11C54B680}" created="2025-02-27T18:42:33.820">
    <ac:txMkLst xmlns:ac="http://schemas.microsoft.com/office/drawing/2013/main/command">
      <pc:docMk xmlns:pc="http://schemas.microsoft.com/office/powerpoint/2013/main/command"/>
      <pc:sldMk xmlns:pc="http://schemas.microsoft.com/office/powerpoint/2013/main/command" cId="2760685348" sldId="10393"/>
      <ac:spMk id="3" creationId="{D6F97114-F5ED-EE79-0B7B-BD85DFDF6258}"/>
      <ac:txMk cp="225" len="1">
        <ac:context len="292" hash="4042519378"/>
      </ac:txMk>
    </ac:txMkLst>
    <p188:pos x="3361194" y="2082584"/>
    <p188:txBody>
      <a:bodyPr/>
      <a:lstStyle/>
      <a:p>
        <a:r>
          <a:rPr lang="en-US"/>
          <a:t>using the image directly from Genotek might be considered copyright and we can't credit them as it looks like we are supporting them. Maybe we can talk about making some images on biorender or through canva that show poop. </a:t>
        </a:r>
      </a:p>
    </p188:txBody>
  </p188:cm>
</p188:cmLst>
</file>

<file path=ppt/comments/modernComment_289C_48B6A5F3.xml><?xml version="1.0" encoding="utf-8"?>
<p188:cmLst xmlns:a="http://schemas.openxmlformats.org/drawingml/2006/main" xmlns:r="http://schemas.openxmlformats.org/officeDocument/2006/relationships" xmlns:p188="http://schemas.microsoft.com/office/powerpoint/2018/8/main">
  <p188:cm id="{4B16431A-871E-4D3B-B175-0EC7AD1F2167}" authorId="{2692F344-25C5-85D9-2E17-69E11C54B680}" created="2025-02-14T20:50:51.331">
    <pc:sldMkLst xmlns:pc="http://schemas.microsoft.com/office/powerpoint/2013/main/command">
      <pc:docMk/>
      <pc:sldMk cId="1219929587" sldId="10396"/>
    </pc:sldMkLst>
    <p188:txBody>
      <a:bodyPr/>
      <a:lstStyle/>
      <a:p>
        <a:r>
          <a:rPr lang="en-US"/>
          <a:t>can you make wording bigger? </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svg"/><Relationship Id="rId1" Type="http://schemas.openxmlformats.org/officeDocument/2006/relationships/image" Target="../media/image44.png"/><Relationship Id="rId4" Type="http://schemas.openxmlformats.org/officeDocument/2006/relationships/image" Target="../media/image4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svg"/><Relationship Id="rId1" Type="http://schemas.openxmlformats.org/officeDocument/2006/relationships/image" Target="../media/image44.png"/><Relationship Id="rId4" Type="http://schemas.openxmlformats.org/officeDocument/2006/relationships/image" Target="../media/image47.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69AEA1-DA4D-4C3E-81F0-FF342EA8B2E3}" type="doc">
      <dgm:prSet loTypeId="urn:microsoft.com/office/officeart/2018/2/layout/IconLabelList" loCatId="icon" qsTypeId="urn:microsoft.com/office/officeart/2005/8/quickstyle/simple1" qsCatId="simple" csTypeId="urn:microsoft.com/office/officeart/2005/8/colors/accent3_2" csCatId="accent3" phldr="1"/>
      <dgm:spPr/>
      <dgm:t>
        <a:bodyPr/>
        <a:lstStyle/>
        <a:p>
          <a:endParaRPr lang="en-US"/>
        </a:p>
      </dgm:t>
    </dgm:pt>
    <dgm:pt modelId="{816AC8BF-1189-48F3-8045-FF26FC60F5C3}">
      <dgm:prSet/>
      <dgm:spPr/>
      <dgm:t>
        <a:bodyPr/>
        <a:lstStyle/>
        <a:p>
          <a:r>
            <a:rPr lang="en-US" b="0" i="0"/>
            <a:t>24-hour urine collection is best</a:t>
          </a:r>
          <a:endParaRPr lang="en-US"/>
        </a:p>
      </dgm:t>
    </dgm:pt>
    <dgm:pt modelId="{D8471F54-3F81-43C2-96CB-29CBA6A1F160}" type="parTrans" cxnId="{D5804D5F-B720-4D95-BF45-B9235931CB24}">
      <dgm:prSet/>
      <dgm:spPr/>
      <dgm:t>
        <a:bodyPr/>
        <a:lstStyle/>
        <a:p>
          <a:endParaRPr lang="en-US"/>
        </a:p>
      </dgm:t>
    </dgm:pt>
    <dgm:pt modelId="{5668E390-09AD-4A54-BFA3-1A15AB60AEA9}" type="sibTrans" cxnId="{D5804D5F-B720-4D95-BF45-B9235931CB24}">
      <dgm:prSet/>
      <dgm:spPr/>
      <dgm:t>
        <a:bodyPr/>
        <a:lstStyle/>
        <a:p>
          <a:endParaRPr lang="en-US"/>
        </a:p>
      </dgm:t>
    </dgm:pt>
    <dgm:pt modelId="{A06B8FD7-60B8-4AA1-9B61-6D450390C22D}">
      <dgm:prSet/>
      <dgm:spPr/>
      <dgm:t>
        <a:bodyPr/>
        <a:lstStyle/>
        <a:p>
          <a:pPr rtl="0"/>
          <a:r>
            <a:rPr lang="en-US" b="0" i="0"/>
            <a:t>Morning collection is</a:t>
          </a:r>
          <a:r>
            <a:rPr lang="en-US" b="0" i="0">
              <a:latin typeface="Arial"/>
            </a:rPr>
            <a:t> second best</a:t>
          </a:r>
          <a:r>
            <a:rPr lang="en-US" b="0" i="0"/>
            <a:t> </a:t>
          </a:r>
          <a:endParaRPr lang="en-US"/>
        </a:p>
      </dgm:t>
    </dgm:pt>
    <dgm:pt modelId="{876A17B5-7FB9-4D0A-93CD-577E075BECED}" type="parTrans" cxnId="{521677EA-F1AB-477D-BD07-3E6C9956ED18}">
      <dgm:prSet/>
      <dgm:spPr/>
      <dgm:t>
        <a:bodyPr/>
        <a:lstStyle/>
        <a:p>
          <a:endParaRPr lang="en-US"/>
        </a:p>
      </dgm:t>
    </dgm:pt>
    <dgm:pt modelId="{D742FBF6-799C-487C-B950-A6361588615C}" type="sibTrans" cxnId="{521677EA-F1AB-477D-BD07-3E6C9956ED18}">
      <dgm:prSet/>
      <dgm:spPr/>
      <dgm:t>
        <a:bodyPr/>
        <a:lstStyle/>
        <a:p>
          <a:endParaRPr lang="en-US"/>
        </a:p>
      </dgm:t>
    </dgm:pt>
    <dgm:pt modelId="{00653DDC-B764-4BC6-96A1-FDEF83AE3E95}" type="pres">
      <dgm:prSet presAssocID="{4069AEA1-DA4D-4C3E-81F0-FF342EA8B2E3}" presName="root" presStyleCnt="0">
        <dgm:presLayoutVars>
          <dgm:dir/>
          <dgm:resizeHandles val="exact"/>
        </dgm:presLayoutVars>
      </dgm:prSet>
      <dgm:spPr/>
    </dgm:pt>
    <dgm:pt modelId="{EF8BE627-337D-42F1-86DA-3E3AEC9A27AB}" type="pres">
      <dgm:prSet presAssocID="{816AC8BF-1189-48F3-8045-FF26FC60F5C3}" presName="compNode" presStyleCnt="0"/>
      <dgm:spPr/>
    </dgm:pt>
    <dgm:pt modelId="{1266A0D7-ABB7-46CC-A03A-FEA61F30E48D}" type="pres">
      <dgm:prSet presAssocID="{816AC8BF-1189-48F3-8045-FF26FC60F5C3}"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Kidney"/>
        </a:ext>
      </dgm:extLst>
    </dgm:pt>
    <dgm:pt modelId="{3864D645-57DF-4AED-A882-35A7FCA2767A}" type="pres">
      <dgm:prSet presAssocID="{816AC8BF-1189-48F3-8045-FF26FC60F5C3}" presName="spaceRect" presStyleCnt="0"/>
      <dgm:spPr/>
    </dgm:pt>
    <dgm:pt modelId="{12B28A4A-803F-4C49-B061-D809B2136E9E}" type="pres">
      <dgm:prSet presAssocID="{816AC8BF-1189-48F3-8045-FF26FC60F5C3}" presName="textRect" presStyleLbl="revTx" presStyleIdx="0" presStyleCnt="2">
        <dgm:presLayoutVars>
          <dgm:chMax val="1"/>
          <dgm:chPref val="1"/>
        </dgm:presLayoutVars>
      </dgm:prSet>
      <dgm:spPr/>
    </dgm:pt>
    <dgm:pt modelId="{7B7C5FC7-521E-4EE1-887C-F619A885DAFD}" type="pres">
      <dgm:prSet presAssocID="{5668E390-09AD-4A54-BFA3-1A15AB60AEA9}" presName="sibTrans" presStyleCnt="0"/>
      <dgm:spPr/>
    </dgm:pt>
    <dgm:pt modelId="{4BF2EF10-0384-42C0-B58C-4C81BBF46D37}" type="pres">
      <dgm:prSet presAssocID="{A06B8FD7-60B8-4AA1-9B61-6D450390C22D}" presName="compNode" presStyleCnt="0"/>
      <dgm:spPr/>
    </dgm:pt>
    <dgm:pt modelId="{87B78728-0759-48D1-B9F3-1EFF92FBEFFE}" type="pres">
      <dgm:prSet presAssocID="{A06B8FD7-60B8-4AA1-9B61-6D450390C22D}"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ock"/>
        </a:ext>
      </dgm:extLst>
    </dgm:pt>
    <dgm:pt modelId="{6761B617-247A-4908-BD0F-8182E0827CAB}" type="pres">
      <dgm:prSet presAssocID="{A06B8FD7-60B8-4AA1-9B61-6D450390C22D}" presName="spaceRect" presStyleCnt="0"/>
      <dgm:spPr/>
    </dgm:pt>
    <dgm:pt modelId="{C39A751D-3D62-49D4-ACA9-DFD8C8D5FFF2}" type="pres">
      <dgm:prSet presAssocID="{A06B8FD7-60B8-4AA1-9B61-6D450390C22D}" presName="textRect" presStyleLbl="revTx" presStyleIdx="1" presStyleCnt="2">
        <dgm:presLayoutVars>
          <dgm:chMax val="1"/>
          <dgm:chPref val="1"/>
        </dgm:presLayoutVars>
      </dgm:prSet>
      <dgm:spPr/>
    </dgm:pt>
  </dgm:ptLst>
  <dgm:cxnLst>
    <dgm:cxn modelId="{D5804D5F-B720-4D95-BF45-B9235931CB24}" srcId="{4069AEA1-DA4D-4C3E-81F0-FF342EA8B2E3}" destId="{816AC8BF-1189-48F3-8045-FF26FC60F5C3}" srcOrd="0" destOrd="0" parTransId="{D8471F54-3F81-43C2-96CB-29CBA6A1F160}" sibTransId="{5668E390-09AD-4A54-BFA3-1A15AB60AEA9}"/>
    <dgm:cxn modelId="{5FEDF472-CC79-4463-810F-22196C9AF859}" type="presOf" srcId="{816AC8BF-1189-48F3-8045-FF26FC60F5C3}" destId="{12B28A4A-803F-4C49-B061-D809B2136E9E}" srcOrd="0" destOrd="0" presId="urn:microsoft.com/office/officeart/2018/2/layout/IconLabelList"/>
    <dgm:cxn modelId="{B61E69DF-FB62-4D18-99F4-DE498F848005}" type="presOf" srcId="{4069AEA1-DA4D-4C3E-81F0-FF342EA8B2E3}" destId="{00653DDC-B764-4BC6-96A1-FDEF83AE3E95}" srcOrd="0" destOrd="0" presId="urn:microsoft.com/office/officeart/2018/2/layout/IconLabelList"/>
    <dgm:cxn modelId="{507370EA-763B-47DC-874F-128E890CB487}" type="presOf" srcId="{A06B8FD7-60B8-4AA1-9B61-6D450390C22D}" destId="{C39A751D-3D62-49D4-ACA9-DFD8C8D5FFF2}" srcOrd="0" destOrd="0" presId="urn:microsoft.com/office/officeart/2018/2/layout/IconLabelList"/>
    <dgm:cxn modelId="{521677EA-F1AB-477D-BD07-3E6C9956ED18}" srcId="{4069AEA1-DA4D-4C3E-81F0-FF342EA8B2E3}" destId="{A06B8FD7-60B8-4AA1-9B61-6D450390C22D}" srcOrd="1" destOrd="0" parTransId="{876A17B5-7FB9-4D0A-93CD-577E075BECED}" sibTransId="{D742FBF6-799C-487C-B950-A6361588615C}"/>
    <dgm:cxn modelId="{0BE7D4AD-5097-4D44-9161-8792AF36364C}" type="presParOf" srcId="{00653DDC-B764-4BC6-96A1-FDEF83AE3E95}" destId="{EF8BE627-337D-42F1-86DA-3E3AEC9A27AB}" srcOrd="0" destOrd="0" presId="urn:microsoft.com/office/officeart/2018/2/layout/IconLabelList"/>
    <dgm:cxn modelId="{DD8B7BA1-2AF6-4FCB-BF40-0BF38E1ECD30}" type="presParOf" srcId="{EF8BE627-337D-42F1-86DA-3E3AEC9A27AB}" destId="{1266A0D7-ABB7-46CC-A03A-FEA61F30E48D}" srcOrd="0" destOrd="0" presId="urn:microsoft.com/office/officeart/2018/2/layout/IconLabelList"/>
    <dgm:cxn modelId="{5D638E9D-1356-4CBC-AE8A-30047781D295}" type="presParOf" srcId="{EF8BE627-337D-42F1-86DA-3E3AEC9A27AB}" destId="{3864D645-57DF-4AED-A882-35A7FCA2767A}" srcOrd="1" destOrd="0" presId="urn:microsoft.com/office/officeart/2018/2/layout/IconLabelList"/>
    <dgm:cxn modelId="{E61AF6FA-843B-4592-AFF9-7CB6BF9FF38B}" type="presParOf" srcId="{EF8BE627-337D-42F1-86DA-3E3AEC9A27AB}" destId="{12B28A4A-803F-4C49-B061-D809B2136E9E}" srcOrd="2" destOrd="0" presId="urn:microsoft.com/office/officeart/2018/2/layout/IconLabelList"/>
    <dgm:cxn modelId="{5BA99791-6132-4C51-AE15-89B4455E54BB}" type="presParOf" srcId="{00653DDC-B764-4BC6-96A1-FDEF83AE3E95}" destId="{7B7C5FC7-521E-4EE1-887C-F619A885DAFD}" srcOrd="1" destOrd="0" presId="urn:microsoft.com/office/officeart/2018/2/layout/IconLabelList"/>
    <dgm:cxn modelId="{DE6F2069-0C96-480E-A353-F692567FDD27}" type="presParOf" srcId="{00653DDC-B764-4BC6-96A1-FDEF83AE3E95}" destId="{4BF2EF10-0384-42C0-B58C-4C81BBF46D37}" srcOrd="2" destOrd="0" presId="urn:microsoft.com/office/officeart/2018/2/layout/IconLabelList"/>
    <dgm:cxn modelId="{C1A2F491-F44B-4EE6-B0FC-AD05C3006E86}" type="presParOf" srcId="{4BF2EF10-0384-42C0-B58C-4C81BBF46D37}" destId="{87B78728-0759-48D1-B9F3-1EFF92FBEFFE}" srcOrd="0" destOrd="0" presId="urn:microsoft.com/office/officeart/2018/2/layout/IconLabelList"/>
    <dgm:cxn modelId="{D83A3E91-CE4D-466C-A98D-CE1455366BD0}" type="presParOf" srcId="{4BF2EF10-0384-42C0-B58C-4C81BBF46D37}" destId="{6761B617-247A-4908-BD0F-8182E0827CAB}" srcOrd="1" destOrd="0" presId="urn:microsoft.com/office/officeart/2018/2/layout/IconLabelList"/>
    <dgm:cxn modelId="{6D4A82BF-72E0-4C50-986D-E0C2FA6F6128}" type="presParOf" srcId="{4BF2EF10-0384-42C0-B58C-4C81BBF46D37}" destId="{C39A751D-3D62-49D4-ACA9-DFD8C8D5FFF2}"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66A0D7-ABB7-46CC-A03A-FEA61F30E48D}">
      <dsp:nvSpPr>
        <dsp:cNvPr id="0" name=""/>
        <dsp:cNvSpPr/>
      </dsp:nvSpPr>
      <dsp:spPr>
        <a:xfrm>
          <a:off x="873018" y="584293"/>
          <a:ext cx="1306125" cy="13061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2B28A4A-803F-4C49-B061-D809B2136E9E}">
      <dsp:nvSpPr>
        <dsp:cNvPr id="0" name=""/>
        <dsp:cNvSpPr/>
      </dsp:nvSpPr>
      <dsp:spPr>
        <a:xfrm>
          <a:off x="74831" y="2248006"/>
          <a:ext cx="290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90000"/>
            </a:lnSpc>
            <a:spcBef>
              <a:spcPct val="0"/>
            </a:spcBef>
            <a:spcAft>
              <a:spcPct val="35000"/>
            </a:spcAft>
            <a:buNone/>
          </a:pPr>
          <a:r>
            <a:rPr lang="en-US" sz="2800" b="0" i="0" kern="1200"/>
            <a:t>24-hour urine collection is best</a:t>
          </a:r>
          <a:endParaRPr lang="en-US" sz="2800" kern="1200"/>
        </a:p>
      </dsp:txBody>
      <dsp:txXfrm>
        <a:off x="74831" y="2248006"/>
        <a:ext cx="2902500" cy="720000"/>
      </dsp:txXfrm>
    </dsp:sp>
    <dsp:sp modelId="{87B78728-0759-48D1-B9F3-1EFF92FBEFFE}">
      <dsp:nvSpPr>
        <dsp:cNvPr id="0" name=""/>
        <dsp:cNvSpPr/>
      </dsp:nvSpPr>
      <dsp:spPr>
        <a:xfrm>
          <a:off x="4283456" y="584293"/>
          <a:ext cx="1306125" cy="13061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39A751D-3D62-49D4-ACA9-DFD8C8D5FFF2}">
      <dsp:nvSpPr>
        <dsp:cNvPr id="0" name=""/>
        <dsp:cNvSpPr/>
      </dsp:nvSpPr>
      <dsp:spPr>
        <a:xfrm>
          <a:off x="3485268" y="2248006"/>
          <a:ext cx="290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rtl="0">
            <a:lnSpc>
              <a:spcPct val="90000"/>
            </a:lnSpc>
            <a:spcBef>
              <a:spcPct val="0"/>
            </a:spcBef>
            <a:spcAft>
              <a:spcPct val="35000"/>
            </a:spcAft>
            <a:buNone/>
          </a:pPr>
          <a:r>
            <a:rPr lang="en-US" sz="2800" b="0" i="0" kern="1200"/>
            <a:t>Morning collection is</a:t>
          </a:r>
          <a:r>
            <a:rPr lang="en-US" sz="2800" b="0" i="0" kern="1200">
              <a:latin typeface="Arial"/>
            </a:rPr>
            <a:t> second best</a:t>
          </a:r>
          <a:r>
            <a:rPr lang="en-US" sz="2800" b="0" i="0" kern="1200"/>
            <a:t> </a:t>
          </a:r>
          <a:endParaRPr lang="en-US" sz="2800" kern="1200"/>
        </a:p>
      </dsp:txBody>
      <dsp:txXfrm>
        <a:off x="3485268" y="2248006"/>
        <a:ext cx="2902500"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Welcome</a:t>
            </a:r>
            <a:r>
              <a:rPr lang="en-US" baseline="0"/>
              <a:t> to our presentation.  We’re all excited to be here</a:t>
            </a:r>
            <a:r>
              <a:rPr lang="en-US"/>
              <a:t>. SNACK = Science of Nutrition Affect and Cognition in Kids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t>Burden – taking pills, caddy used; Adherence – brought back pills, take picture of remaining pills, number of sessions attended, or minutes practicing/engaging in the intervention</a:t>
            </a:r>
          </a:p>
          <a:p>
            <a:pPr>
              <a:buNone/>
            </a:pPr>
            <a:r>
              <a:rPr lang="en-US"/>
              <a:t>Dietary data – participants or parent take pictures of meals</a:t>
            </a:r>
          </a:p>
          <a:p>
            <a:pPr>
              <a:buNone/>
            </a:pPr>
            <a:r>
              <a:rPr lang="en-US"/>
              <a:t>Qualitative + quantitative, Ecological Momentary Assessment</a:t>
            </a:r>
          </a:p>
          <a:p>
            <a:pPr>
              <a:buNone/>
            </a:pPr>
            <a:r>
              <a:rPr lang="en-US"/>
              <a:t>Expectancy bias – all hypotheses are of equal interest, limit participant exposure to intervention details (Mindfulness Study); measure participant expectation in advance</a:t>
            </a:r>
          </a:p>
          <a:p>
            <a:pPr>
              <a:buNone/>
            </a:pPr>
            <a:endParaRPr lang="en-US"/>
          </a:p>
          <a:p>
            <a:pPr>
              <a:buNone/>
            </a:pPr>
            <a:endParaRPr lang="en-US"/>
          </a:p>
        </p:txBody>
      </p:sp>
    </p:spTree>
    <p:extLst>
      <p:ext uri="{BB962C8B-B14F-4D97-AF65-F5344CB8AC3E}">
        <p14:creationId xmlns:p14="http://schemas.microsoft.com/office/powerpoint/2010/main" val="3186465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t>Recruitment for a broad populations</a:t>
            </a:r>
          </a:p>
          <a:p>
            <a:pPr>
              <a:buNone/>
            </a:pPr>
            <a:r>
              <a:rPr lang="en-US"/>
              <a:t>Account for participant comorbidities and document them; for dietary studies, note if participants had an eating disorder to start; suicidal individuals, note whether cutting behavior was present at baseline</a:t>
            </a:r>
          </a:p>
          <a:p>
            <a:pPr>
              <a:buNone/>
            </a:pPr>
            <a:r>
              <a:rPr lang="en-US"/>
              <a:t>In multinutrient studies, child had to be able to swallow pills and we provided a video and training beforehand</a:t>
            </a:r>
          </a:p>
          <a:p>
            <a:pPr>
              <a:buNone/>
            </a:pPr>
            <a:r>
              <a:rPr lang="en-US"/>
              <a:t>If they're not sick, they may not get better/improve</a:t>
            </a:r>
          </a:p>
          <a:p>
            <a:pPr>
              <a:buNone/>
            </a:pPr>
            <a:r>
              <a:rPr lang="en-US"/>
              <a:t>Eligibility criteria – structured interviews are ideal, or validated measures with pre-determined cut offs</a:t>
            </a:r>
          </a:p>
        </p:txBody>
      </p:sp>
    </p:spTree>
    <p:extLst>
      <p:ext uri="{BB962C8B-B14F-4D97-AF65-F5344CB8AC3E}">
        <p14:creationId xmlns:p14="http://schemas.microsoft.com/office/powerpoint/2010/main" val="3816639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t>Because this is nutritional psychiatry research, guidelines are focused on dietary or nutraceutical interventions; weight-neutral designs (unless specifically a weight loss focus)</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Dietary interventions – guidance on food safety, hygiene, storage, preparation, especially if introducing unfamiliar foods; capsules – storage; movement studies – directions on where to practice, (might feel like common sense, but everyone is different)</a:t>
            </a:r>
          </a:p>
          <a:p>
            <a:pPr>
              <a:buNone/>
            </a:pPr>
            <a:r>
              <a:rPr lang="en-US"/>
              <a:t>Ensure tailored – consider age, culture, gender, attention span (toys / fidgets for kids), EMA behavior responses: frequency, duration, impairment</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Consider role of food insecurity; ask about it</a:t>
            </a:r>
          </a:p>
          <a:p>
            <a:pPr>
              <a:buNone/>
            </a:pPr>
            <a:endParaRPr lang="en-US"/>
          </a:p>
        </p:txBody>
      </p:sp>
    </p:spTree>
    <p:extLst>
      <p:ext uri="{BB962C8B-B14F-4D97-AF65-F5344CB8AC3E}">
        <p14:creationId xmlns:p14="http://schemas.microsoft.com/office/powerpoint/2010/main" val="1223676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ea typeface="Calibri"/>
                <a:cs typeface="Calibri"/>
              </a:rPr>
              <a:t>NCCIH is de-prioritizing waitlist control as a fundable approach</a:t>
            </a:r>
          </a:p>
          <a:p>
            <a:pPr>
              <a:buNone/>
            </a:pPr>
            <a:r>
              <a:rPr lang="en-US">
                <a:latin typeface="Calibri"/>
                <a:ea typeface="Calibri"/>
                <a:cs typeface="Calibri"/>
              </a:rPr>
              <a:t>Nutraceuticals (multinutrients) - matched placebo (size, color, riboflavin to color urine); placebo diets; be sure trial/study materials sustain blinding</a:t>
            </a:r>
          </a:p>
          <a:p>
            <a:pPr>
              <a:buNone/>
            </a:pPr>
            <a:r>
              <a:rPr lang="en-US">
                <a:latin typeface="Calibri"/>
                <a:ea typeface="Calibri"/>
                <a:cs typeface="Calibri"/>
              </a:rPr>
              <a:t>Where blinding is difficult, match the expectancy (give rationale why either approach/intervention/treatment might work), same level of engagement (control for time)</a:t>
            </a:r>
          </a:p>
          <a:p>
            <a:pPr>
              <a:buNone/>
            </a:pPr>
            <a:r>
              <a:rPr lang="en-US"/>
              <a:t>Non-inferiority trial: (cognitive behavioral therapy, pharmacotherapy); talk with a statistician as the power calculations are different for non-inferiority studies</a:t>
            </a:r>
          </a:p>
          <a:p>
            <a:pPr>
              <a:buNone/>
            </a:pPr>
            <a:endParaRPr lang="en-US">
              <a:latin typeface="Calibri"/>
              <a:ea typeface="Calibri"/>
              <a:cs typeface="Calibri"/>
            </a:endParaRPr>
          </a:p>
        </p:txBody>
      </p:sp>
    </p:spTree>
    <p:extLst>
      <p:ext uri="{BB962C8B-B14F-4D97-AF65-F5344CB8AC3E}">
        <p14:creationId xmlns:p14="http://schemas.microsoft.com/office/powerpoint/2010/main" val="2521161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ea typeface="Calibri"/>
                <a:cs typeface="Calibri"/>
              </a:rPr>
              <a:t> Outcomes – could be parent, teacher, spouse; be sure the measure is valid for the age/type of person answering. MADDY split the alpha; had 2 primary outcomes so our </a:t>
            </a:r>
          </a:p>
          <a:p>
            <a:pPr>
              <a:buNone/>
            </a:pPr>
            <a:r>
              <a:rPr lang="en-US">
                <a:latin typeface="Calibri"/>
                <a:ea typeface="Calibri"/>
                <a:cs typeface="Calibri"/>
              </a:rPr>
              <a:t>Biological samples – which we are focused on here; dietary interventions, could be cholesterol or metabolic measures</a:t>
            </a:r>
          </a:p>
          <a:p>
            <a:pPr>
              <a:buNone/>
            </a:pPr>
            <a:r>
              <a:rPr lang="en-US">
                <a:latin typeface="Calibri"/>
                <a:ea typeface="Calibri"/>
                <a:cs typeface="Calibri"/>
              </a:rPr>
              <a:t>Subgroup – eating disorder; highest or lowest scores at baseline</a:t>
            </a:r>
          </a:p>
          <a:p>
            <a:pPr>
              <a:buNone/>
            </a:pPr>
            <a:r>
              <a:rPr lang="en-US">
                <a:latin typeface="Calibri"/>
                <a:ea typeface="Calibri"/>
                <a:cs typeface="Calibri"/>
              </a:rPr>
              <a:t>Safety – side effects: 43 item PAERS, movement: getting hurt, sore muscles</a:t>
            </a:r>
          </a:p>
          <a:p>
            <a:pPr>
              <a:buNone/>
            </a:pPr>
            <a:r>
              <a:rPr lang="en-US"/>
              <a:t>Use assessment tools validated for the target population and </a:t>
            </a:r>
          </a:p>
          <a:p>
            <a:pPr>
              <a:buNone/>
            </a:pPr>
            <a:r>
              <a:rPr lang="en-US"/>
              <a:t>Contextualize the change within the established minimum clinical differences “reduced by 5 points” – what does that mean, clinically. Check the scale – what is the minimum meaningful change</a:t>
            </a:r>
          </a:p>
        </p:txBody>
      </p:sp>
    </p:spTree>
    <p:extLst>
      <p:ext uri="{BB962C8B-B14F-4D97-AF65-F5344CB8AC3E}">
        <p14:creationId xmlns:p14="http://schemas.microsoft.com/office/powerpoint/2010/main" val="22097303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ea typeface="Calibri"/>
                <a:cs typeface="Calibri"/>
              </a:rPr>
              <a:t>A priori – with MADDY, 2 primary outcomes, set alpha as .025,  CI at 97.5%</a:t>
            </a:r>
          </a:p>
          <a:p>
            <a:pPr>
              <a:buNone/>
            </a:pPr>
            <a:r>
              <a:rPr lang="en-US">
                <a:latin typeface="Calibri"/>
                <a:ea typeface="Calibri"/>
                <a:cs typeface="Calibri"/>
              </a:rPr>
              <a:t>Report how often participant engaged in the intervention, how many pills taken, number of groups attended</a:t>
            </a:r>
          </a:p>
          <a:p>
            <a:pPr>
              <a:buNone/>
            </a:pPr>
            <a:r>
              <a:rPr lang="en-US">
                <a:latin typeface="Calibri"/>
                <a:ea typeface="Calibri"/>
                <a:cs typeface="Calibri"/>
              </a:rPr>
              <a:t>Report Industry involvement; conflicts of interest</a:t>
            </a:r>
          </a:p>
          <a:p>
            <a:pPr>
              <a:buNone/>
            </a:pPr>
            <a:r>
              <a:rPr lang="en-US">
                <a:latin typeface="Calibri"/>
                <a:ea typeface="Calibri"/>
                <a:cs typeface="Calibri"/>
              </a:rPr>
              <a:t>Trial protocols: in the US, clincialtrials.gov sets a high standard for researchers; increases transparency; other options: publish the study protocol, post on an online repository; </a:t>
            </a:r>
          </a:p>
        </p:txBody>
      </p:sp>
    </p:spTree>
    <p:extLst>
      <p:ext uri="{BB962C8B-B14F-4D97-AF65-F5344CB8AC3E}">
        <p14:creationId xmlns:p14="http://schemas.microsoft.com/office/powerpoint/2010/main" val="3991477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a:latin typeface="Calibri"/>
                <a:ea typeface="Calibri"/>
                <a:cs typeface="Calibri"/>
              </a:rPr>
              <a:t>Future for </a:t>
            </a:r>
            <a:r>
              <a:rPr lang="en-US">
                <a:ea typeface="Calibri"/>
              </a:rPr>
              <a:t>efficacy</a:t>
            </a:r>
            <a:r>
              <a:rPr lang="en-US"/>
              <a:t> trials, consider real-world treatment effectiveness and implementation trial designs;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Consider scalability - studies conducted virtually</a:t>
            </a:r>
          </a:p>
          <a:p>
            <a:pPr marL="0" indent="0">
              <a:buNone/>
            </a:pPr>
            <a:r>
              <a:rPr lang="en-US"/>
              <a:t>Txt moderators: participants’ baseline characteristics that might impact treatment response</a:t>
            </a:r>
          </a:p>
        </p:txBody>
      </p:sp>
    </p:spTree>
    <p:extLst>
      <p:ext uri="{BB962C8B-B14F-4D97-AF65-F5344CB8AC3E}">
        <p14:creationId xmlns:p14="http://schemas.microsoft.com/office/powerpoint/2010/main" val="30417055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a:t>Hope this information is helpful; the paper is listed here, and although written for the field of Nutritional Psychiatry, guidelines can be helpful for other complementary and integrative health studies</a:t>
            </a:r>
          </a:p>
        </p:txBody>
      </p:sp>
    </p:spTree>
    <p:extLst>
      <p:ext uri="{BB962C8B-B14F-4D97-AF65-F5344CB8AC3E}">
        <p14:creationId xmlns:p14="http://schemas.microsoft.com/office/powerpoint/2010/main" val="41586958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ea typeface="Calibri"/>
                <a:cs typeface="Calibri"/>
              </a:rPr>
              <a:t>Plasma immune factor analysis and relationship with suicidality </a:t>
            </a:r>
          </a:p>
        </p:txBody>
      </p:sp>
    </p:spTree>
    <p:extLst>
      <p:ext uri="{BB962C8B-B14F-4D97-AF65-F5344CB8AC3E}">
        <p14:creationId xmlns:p14="http://schemas.microsoft.com/office/powerpoint/2010/main" val="15935725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t>We used the Buzzy Bee in the MADDY study, and patients noted that it was a positive improvement to venipuncture without it</a:t>
            </a:r>
          </a:p>
        </p:txBody>
      </p:sp>
    </p:spTree>
    <p:extLst>
      <p:ext uri="{BB962C8B-B14F-4D97-AF65-F5344CB8AC3E}">
        <p14:creationId xmlns:p14="http://schemas.microsoft.com/office/powerpoint/2010/main" val="478538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We do not have any conflicts of interest.  The active capsules and placebo were provided by the manufacturers, who had no say in the data collection, interpretation or reporting. We will be talking about sample collection done in our research study, and may mention specific devices or products that we've used, but are not intending to promote any particular brand.</a:t>
            </a:r>
          </a:p>
          <a:p>
            <a:pPr marL="0" lvl="0" indent="0" algn="l" rtl="0">
              <a:spcBef>
                <a:spcPts val="0"/>
              </a:spcBef>
              <a:spcAft>
                <a:spcPts val="0"/>
              </a:spcAft>
              <a:buNone/>
            </a:pPr>
            <a:endParaRPr lang="en-US"/>
          </a:p>
        </p:txBody>
      </p:sp>
    </p:spTree>
    <p:extLst>
      <p:ext uri="{BB962C8B-B14F-4D97-AF65-F5344CB8AC3E}">
        <p14:creationId xmlns:p14="http://schemas.microsoft.com/office/powerpoint/2010/main" val="33415086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t>Remote self-collection of capillary blood using upper arm-based devices for autoantibody and CRP analysis in patients with autoimmune rheumatic diseases is feasible, accurate and well accepted among patients.</a:t>
            </a:r>
          </a:p>
          <a:p>
            <a:pPr>
              <a:buNone/>
            </a:pPr>
            <a:br>
              <a:rPr lang="en-US"/>
            </a:br>
            <a:endParaRPr lang="en-US"/>
          </a:p>
        </p:txBody>
      </p:sp>
    </p:spTree>
    <p:extLst>
      <p:ext uri="{BB962C8B-B14F-4D97-AF65-F5344CB8AC3E}">
        <p14:creationId xmlns:p14="http://schemas.microsoft.com/office/powerpoint/2010/main" val="17886162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ea typeface="Calibri"/>
                <a:cs typeface="Calibri"/>
              </a:rPr>
              <a:t>T-helper 2 pathway also associated with allergies, asthma, eczema (and ADHD)</a:t>
            </a:r>
          </a:p>
        </p:txBody>
      </p:sp>
    </p:spTree>
    <p:extLst>
      <p:ext uri="{BB962C8B-B14F-4D97-AF65-F5344CB8AC3E}">
        <p14:creationId xmlns:p14="http://schemas.microsoft.com/office/powerpoint/2010/main" val="14480560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ea typeface="Calibri"/>
                <a:cs typeface="Calibri"/>
              </a:rPr>
              <a:t>Cancer multiplex assay analyzes concentration of </a:t>
            </a:r>
            <a:r>
              <a:rPr lang="en-US" err="1">
                <a:latin typeface="Calibri"/>
                <a:ea typeface="Calibri"/>
                <a:cs typeface="Calibri"/>
              </a:rPr>
              <a:t>interlukin's</a:t>
            </a:r>
            <a:r>
              <a:rPr lang="en-US">
                <a:latin typeface="Calibri"/>
                <a:ea typeface="Calibri"/>
                <a:cs typeface="Calibri"/>
              </a:rPr>
              <a:t> and other notable immune factors such as  T</a:t>
            </a:r>
            <a:r>
              <a:rPr lang="en-US"/>
              <a:t>NF-α, MIP-1β, MCP-1, CSF, and Eotaxin</a:t>
            </a:r>
            <a:endParaRPr lang="en-US">
              <a:latin typeface="Calibri"/>
              <a:ea typeface="Calibri"/>
              <a:cs typeface="Calibri"/>
            </a:endParaRPr>
          </a:p>
        </p:txBody>
      </p:sp>
    </p:spTree>
    <p:extLst>
      <p:ext uri="{BB962C8B-B14F-4D97-AF65-F5344CB8AC3E}">
        <p14:creationId xmlns:p14="http://schemas.microsoft.com/office/powerpoint/2010/main" val="32494144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ea typeface="Calibri"/>
                <a:cs typeface="Calibri"/>
              </a:rPr>
              <a:t>It would be good to highlight that 30% of the children 6-12 endorsed some level of suicidal ideation</a:t>
            </a:r>
          </a:p>
        </p:txBody>
      </p:sp>
    </p:spTree>
    <p:extLst>
      <p:ext uri="{BB962C8B-B14F-4D97-AF65-F5344CB8AC3E}">
        <p14:creationId xmlns:p14="http://schemas.microsoft.com/office/powerpoint/2010/main" val="20504907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t>When comparing median immune factor levels between those who reported SI vs those who did not – 3 immune factors showed a trend towards statistical significance.</a:t>
            </a:r>
          </a:p>
          <a:p>
            <a:pPr>
              <a:buNone/>
            </a:pPr>
            <a:r>
              <a:rPr lang="en-US" err="1"/>
              <a:t>Eotaxin</a:t>
            </a:r>
          </a:p>
          <a:p>
            <a:pPr>
              <a:buNone/>
            </a:pPr>
            <a:r>
              <a:rPr lang="en-US"/>
              <a:t>Granulocyte colony-stimulating factor</a:t>
            </a:r>
          </a:p>
          <a:p>
            <a:pPr>
              <a:buNone/>
            </a:pPr>
            <a:r>
              <a:rPr lang="en-US"/>
              <a:t>Macrophage Inflammatory Protein</a:t>
            </a:r>
          </a:p>
          <a:p>
            <a:pPr>
              <a:buNone/>
            </a:pPr>
            <a:endParaRPr lang="en-US">
              <a:latin typeface="Calibri"/>
              <a:ea typeface="Calibri"/>
              <a:cs typeface="Calibri"/>
            </a:endParaRPr>
          </a:p>
        </p:txBody>
      </p:sp>
    </p:spTree>
    <p:extLst>
      <p:ext uri="{BB962C8B-B14F-4D97-AF65-F5344CB8AC3E}">
        <p14:creationId xmlns:p14="http://schemas.microsoft.com/office/powerpoint/2010/main" val="18595819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ea typeface="Calibri"/>
                <a:cs typeface="Calibri"/>
              </a:rPr>
              <a:t>Collected stool into a paper tray or a plastic "hat" that went over the toilet bowl – keep toilet water out of the sample</a:t>
            </a:r>
          </a:p>
        </p:txBody>
      </p:sp>
    </p:spTree>
    <p:extLst>
      <p:ext uri="{BB962C8B-B14F-4D97-AF65-F5344CB8AC3E}">
        <p14:creationId xmlns:p14="http://schemas.microsoft.com/office/powerpoint/2010/main" val="3038895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t>Just a suggestion, can you change the color of the rectangles to match the colors in the slide template?</a:t>
            </a:r>
          </a:p>
        </p:txBody>
      </p:sp>
    </p:spTree>
    <p:extLst>
      <p:ext uri="{BB962C8B-B14F-4D97-AF65-F5344CB8AC3E}">
        <p14:creationId xmlns:p14="http://schemas.microsoft.com/office/powerpoint/2010/main" val="2865893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72FADE-3DBC-E248-94FA-2F1BE9D2C812}" type="slidenum">
              <a:rPr lang="en-US" smtClean="0"/>
              <a:t>33</a:t>
            </a:fld>
            <a:endParaRPr lang="en-US"/>
          </a:p>
        </p:txBody>
      </p:sp>
    </p:spTree>
    <p:extLst>
      <p:ext uri="{BB962C8B-B14F-4D97-AF65-F5344CB8AC3E}">
        <p14:creationId xmlns:p14="http://schemas.microsoft.com/office/powerpoint/2010/main" val="27412930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ea typeface="Calibri"/>
                <a:cs typeface="Calibri"/>
              </a:rPr>
              <a:t>Just a suggestion, can you change the color of the rectangles to match the colors in the slide template?</a:t>
            </a:r>
          </a:p>
        </p:txBody>
      </p:sp>
    </p:spTree>
    <p:extLst>
      <p:ext uri="{BB962C8B-B14F-4D97-AF65-F5344CB8AC3E}">
        <p14:creationId xmlns:p14="http://schemas.microsoft.com/office/powerpoint/2010/main" val="41804229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ea typeface="Calibri"/>
                <a:cs typeface="Calibri"/>
              </a:rPr>
              <a:t>Liquid vs dried urine</a:t>
            </a:r>
          </a:p>
        </p:txBody>
      </p:sp>
    </p:spTree>
    <p:extLst>
      <p:ext uri="{BB962C8B-B14F-4D97-AF65-F5344CB8AC3E}">
        <p14:creationId xmlns:p14="http://schemas.microsoft.com/office/powerpoint/2010/main" val="2773574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latin typeface="Calibri"/>
                <a:ea typeface="Calibri"/>
                <a:cs typeface="Calibri"/>
              </a:rPr>
              <a:t>Mention that it was completed a few years ago; data generation and analyses from biological samples is happening currently.</a:t>
            </a:r>
          </a:p>
        </p:txBody>
      </p:sp>
    </p:spTree>
    <p:extLst>
      <p:ext uri="{BB962C8B-B14F-4D97-AF65-F5344CB8AC3E}">
        <p14:creationId xmlns:p14="http://schemas.microsoft.com/office/powerpoint/2010/main" val="5108927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b="1"/>
              <a:t>Newman M, Curran DA. Reliability of a dried urine test for comprehensive assessment of urine hormones and metabolites. </a:t>
            </a:r>
            <a:r>
              <a:rPr lang="en-US" b="1" i="1"/>
              <a:t>BMC Chem</a:t>
            </a:r>
            <a:r>
              <a:rPr lang="en-US" b="1"/>
              <a:t>. 2021;15(1):18. Published 2021 Mar 15. doi:10.1186/s13065-021-00744-3</a:t>
            </a:r>
            <a:endParaRPr lang="en-US"/>
          </a:p>
          <a:p>
            <a:pPr marL="285750" indent="-285750">
              <a:buChar char="•"/>
            </a:pPr>
            <a:r>
              <a:rPr lang="en-US"/>
              <a:t>Comparison of mass spectrometry identification of reproductive hormones and organic acid:</a:t>
            </a:r>
          </a:p>
          <a:p>
            <a:pPr marL="285750" lvl="1" indent="-285750">
              <a:buChar char="•"/>
            </a:pPr>
            <a:r>
              <a:rPr lang="en-US"/>
              <a:t>1)</a:t>
            </a:r>
            <a:r>
              <a:rPr lang="en-US" b="1"/>
              <a:t> dry vs. liquid spot urine:</a:t>
            </a:r>
            <a:r>
              <a:rPr lang="en-US"/>
              <a:t> Reproductive hormone results from dried and liquid urine were in excellent agreement with intraclass correlation coefficients (ICCs) greater than 0.90; comparison of dried to liquid urine for organic acids showed good to excellent agreement (ICC range: 0.75 to 0.99).</a:t>
            </a:r>
          </a:p>
          <a:p>
            <a:pPr marL="285750" lvl="1" indent="-285750">
              <a:buChar char="•"/>
            </a:pPr>
            <a:r>
              <a:rPr lang="en-US"/>
              <a:t>2) </a:t>
            </a:r>
            <a:r>
              <a:rPr lang="en-US" b="1"/>
              <a:t> 24-hour urine vs. 4 dried spot urines: </a:t>
            </a:r>
            <a:r>
              <a:rPr lang="en-US"/>
              <a:t>Comparison between the 4-spot urine collection and 24-h urine collection methods showed excellent agreement (ICC &gt; 0.9) for 14 of the 17 urine metabolites and good agreement for the others (ICC 0.78 to 0.85) with no systematic differences between the two methods of collection.</a:t>
            </a:r>
          </a:p>
          <a:p>
            <a:pPr lvl="1" indent="0">
              <a:buNone/>
            </a:pPr>
            <a:r>
              <a:rPr lang="en-US" b="1"/>
              <a:t>Newman M, Curran DA, Mayfield BP. Dried urine and salivary profiling for complete assessment of cortisol and cortisol metabolites. </a:t>
            </a:r>
            <a:r>
              <a:rPr lang="en-US" b="1" i="1"/>
              <a:t>J Clin </a:t>
            </a:r>
            <a:r>
              <a:rPr lang="en-US" b="1" i="1" err="1"/>
              <a:t>Transl</a:t>
            </a:r>
            <a:r>
              <a:rPr lang="en-US" b="1" i="1"/>
              <a:t> Endocrinol</a:t>
            </a:r>
            <a:r>
              <a:rPr lang="en-US" b="1"/>
              <a:t>. 2020;22:100243. Published 2020 Nov 27. doi:10.1016/j.jcte.2020.100243</a:t>
            </a:r>
            <a:endParaRPr lang="en-US"/>
          </a:p>
          <a:p>
            <a:pPr marL="285750" indent="-285750">
              <a:buChar char="•"/>
            </a:pPr>
            <a:r>
              <a:rPr lang="en-US"/>
              <a:t>Essentially the same study as above, but looking at measurements of cortisol and cortisol metabolites</a:t>
            </a:r>
          </a:p>
          <a:p>
            <a:pPr marL="285750" lvl="1" indent="-285750">
              <a:buChar char="•"/>
            </a:pPr>
            <a:r>
              <a:rPr lang="en-US"/>
              <a:t>Results: Near ideal consistency was observed between liquid and dried urine for measures of total urine free cortisol, total urine cortisone, and total cortisol metabolites (n = 20; ICCs = 0.99, 0.97 and 0.96, respectively). Good to excellent consistency was observed between the 4-spot method and the 24-hour collection (n = 28; ICCs = 0.89, 0.95 and 0.92, respectively). In mixed model analysis, no difference was seen in the diurnal pattern of cortisol between salivary and urinary free cortisol (n = 68; P = 0.83).</a:t>
            </a:r>
          </a:p>
          <a:p>
            <a:pPr lvl="1" indent="0">
              <a:buNone/>
            </a:pPr>
            <a:r>
              <a:rPr lang="en-US"/>
              <a:t>Dutch test not FDA-approved for specific tests. No independent research on efficacy found. </a:t>
            </a:r>
          </a:p>
          <a:p>
            <a:pPr lvl="1">
              <a:buNone/>
            </a:pPr>
            <a:r>
              <a:rPr lang="en-US"/>
              <a:t>ZRT dried urine testing not yet FDA-approved. No peer-reviewed studies on efficacy. </a:t>
            </a:r>
          </a:p>
          <a:p>
            <a:pPr>
              <a:buNone/>
            </a:pPr>
            <a:br>
              <a:rPr lang="en-US"/>
            </a:br>
            <a:endParaRPr lang="en-US"/>
          </a:p>
        </p:txBody>
      </p:sp>
    </p:spTree>
    <p:extLst>
      <p:ext uri="{BB962C8B-B14F-4D97-AF65-F5344CB8AC3E}">
        <p14:creationId xmlns:p14="http://schemas.microsoft.com/office/powerpoint/2010/main" val="14616247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ea typeface="Calibri"/>
                <a:cs typeface="Calibri"/>
              </a:rPr>
              <a:t>cite </a:t>
            </a:r>
            <a:r>
              <a:rPr lang="en-US" err="1">
                <a:latin typeface="Calibri"/>
                <a:ea typeface="Calibri"/>
                <a:cs typeface="Calibri"/>
              </a:rPr>
              <a:t>lydia's</a:t>
            </a:r>
            <a:r>
              <a:rPr lang="en-US">
                <a:latin typeface="Calibri"/>
                <a:ea typeface="Calibri"/>
                <a:cs typeface="Calibri"/>
              </a:rPr>
              <a:t> studies </a:t>
            </a:r>
          </a:p>
        </p:txBody>
      </p:sp>
    </p:spTree>
    <p:extLst>
      <p:ext uri="{BB962C8B-B14F-4D97-AF65-F5344CB8AC3E}">
        <p14:creationId xmlns:p14="http://schemas.microsoft.com/office/powerpoint/2010/main" val="9692232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ea typeface="Calibri"/>
                <a:cs typeface="Calibri"/>
              </a:rPr>
              <a:t>Kids running to bathroom </a:t>
            </a:r>
          </a:p>
          <a:p>
            <a:pPr>
              <a:buNone/>
            </a:pPr>
            <a:r>
              <a:rPr lang="en-US">
                <a:latin typeface="Calibri"/>
                <a:ea typeface="Calibri"/>
                <a:cs typeface="Calibri"/>
              </a:rPr>
              <a:t>Jar of urine collection </a:t>
            </a:r>
          </a:p>
          <a:p>
            <a:pPr>
              <a:buNone/>
            </a:pPr>
            <a:r>
              <a:rPr lang="en-US">
                <a:latin typeface="Calibri"/>
                <a:ea typeface="Calibri"/>
                <a:cs typeface="Calibri"/>
              </a:rPr>
              <a:t>citations</a:t>
            </a:r>
          </a:p>
        </p:txBody>
      </p:sp>
    </p:spTree>
    <p:extLst>
      <p:ext uri="{BB962C8B-B14F-4D97-AF65-F5344CB8AC3E}">
        <p14:creationId xmlns:p14="http://schemas.microsoft.com/office/powerpoint/2010/main" val="39139320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A8B94-C525-609E-94EF-64D253A806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5FFDB4-5550-66B1-28DF-2E5FF2D871E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CA021AE-6337-7635-7251-5C9550BF7AE9}"/>
              </a:ext>
            </a:extLst>
          </p:cNvPr>
          <p:cNvSpPr>
            <a:spLocks noGrp="1"/>
          </p:cNvSpPr>
          <p:nvPr>
            <p:ph type="body" idx="1"/>
          </p:nvPr>
        </p:nvSpPr>
        <p:spPr/>
        <p:txBody>
          <a:bodyPr/>
          <a:lstStyle/>
          <a:p>
            <a:pPr>
              <a:buNone/>
            </a:pPr>
            <a:r>
              <a:rPr lang="en-US">
                <a:latin typeface="Calibri"/>
                <a:ea typeface="Calibri"/>
                <a:cs typeface="Calibri"/>
              </a:rPr>
              <a:t>Liquid vs dried urine</a:t>
            </a:r>
          </a:p>
        </p:txBody>
      </p:sp>
    </p:spTree>
    <p:extLst>
      <p:ext uri="{BB962C8B-B14F-4D97-AF65-F5344CB8AC3E}">
        <p14:creationId xmlns:p14="http://schemas.microsoft.com/office/powerpoint/2010/main" val="41386507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Researchers, clinicians, and student’s donated</a:t>
            </a:r>
            <a:r>
              <a:rPr lang="en-US" baseline="0"/>
              <a:t> time</a:t>
            </a:r>
            <a:endParaRPr/>
          </a:p>
        </p:txBody>
      </p:sp>
    </p:spTree>
    <p:extLst>
      <p:ext uri="{BB962C8B-B14F-4D97-AF65-F5344CB8AC3E}">
        <p14:creationId xmlns:p14="http://schemas.microsoft.com/office/powerpoint/2010/main" val="1649350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US">
              <a:latin typeface="Calibri"/>
              <a:ea typeface="Calibri"/>
              <a:cs typeface="Calibri"/>
            </a:endParaRPr>
          </a:p>
        </p:txBody>
      </p:sp>
    </p:spTree>
    <p:extLst>
      <p:ext uri="{BB962C8B-B14F-4D97-AF65-F5344CB8AC3E}">
        <p14:creationId xmlns:p14="http://schemas.microsoft.com/office/powerpoint/2010/main" val="1483198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a:t>Guidelines were written for Nutritional Psychiatry, my talk will attempt to apply more broadly to a range of interventions -  mindfulness, yoga, massage, acupuncture</a:t>
            </a:r>
          </a:p>
          <a:p>
            <a:pPr marL="139700" indent="0">
              <a:buNone/>
            </a:pPr>
            <a:r>
              <a:rPr lang="en-US"/>
              <a:t>Give examples from the MADDY and other studies I’ve been involved with</a:t>
            </a:r>
          </a:p>
        </p:txBody>
      </p:sp>
    </p:spTree>
    <p:extLst>
      <p:ext uri="{BB962C8B-B14F-4D97-AF65-F5344CB8AC3E}">
        <p14:creationId xmlns:p14="http://schemas.microsoft.com/office/powerpoint/2010/main" val="3393901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ea typeface="Calibri"/>
                <a:cs typeface="Calibri"/>
              </a:rPr>
              <a:t>Aims of the ISNPR are to grow the field of nutritional psychiatry research and facilitate knowledge translation (promote events/meetings, special edition journal issues, translate evidence into policy and clinical practice</a:t>
            </a:r>
          </a:p>
        </p:txBody>
      </p:sp>
    </p:spTree>
    <p:extLst>
      <p:ext uri="{BB962C8B-B14F-4D97-AF65-F5344CB8AC3E}">
        <p14:creationId xmlns:p14="http://schemas.microsoft.com/office/powerpoint/2010/main" val="23558205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t>Why is it useful for clinicians and researchers?</a:t>
            </a:r>
          </a:p>
          <a:p>
            <a:pPr marL="285750" indent="-285750">
              <a:buChar char="•"/>
            </a:pPr>
            <a:r>
              <a:rPr lang="en-US" b="1"/>
              <a:t>Reduces bias</a:t>
            </a:r>
            <a:r>
              <a:rPr lang="en-US"/>
              <a:t>: Experts contribute independently, so their views aren't swayed by others.</a:t>
            </a:r>
          </a:p>
          <a:p>
            <a:pPr marL="285750" indent="-285750">
              <a:buChar char="•"/>
            </a:pPr>
            <a:r>
              <a:rPr lang="en-US" b="1"/>
              <a:t>Inclusive</a:t>
            </a:r>
            <a:r>
              <a:rPr lang="en-US"/>
              <a:t>: It allows for input from a diverse range of experts.</a:t>
            </a:r>
          </a:p>
          <a:p>
            <a:pPr marL="285750" indent="-285750">
              <a:buChar char="•"/>
            </a:pPr>
            <a:r>
              <a:rPr lang="en-US" b="1"/>
              <a:t>Structured </a:t>
            </a:r>
            <a:r>
              <a:rPr lang="en-US">
                <a:solidFill>
                  <a:schemeClr val="tx1"/>
                </a:solidFill>
                <a:latin typeface="Aptos"/>
              </a:rPr>
              <a:t>way to get the best possible input from experts in order to make more informed, agreed-upon decisions in research or clinical practice</a:t>
            </a:r>
            <a:endParaRPr lang="en-US"/>
          </a:p>
          <a:p>
            <a:pPr marL="285750" indent="-285750">
              <a:buChar char="•"/>
            </a:pPr>
            <a:r>
              <a:rPr lang="en-US" b="1"/>
              <a:t>Especially useful in areas where evidence is limited </a:t>
            </a:r>
            <a:r>
              <a:rPr lang="en-US"/>
              <a:t>or uncertain where expert opinion is needed to guide decisions.</a:t>
            </a:r>
          </a:p>
          <a:p>
            <a:pPr>
              <a:buNone/>
            </a:pPr>
            <a:endParaRPr lang="en-US">
              <a:latin typeface="Calibri"/>
              <a:ea typeface="Calibri"/>
              <a:cs typeface="Calibri"/>
            </a:endParaRPr>
          </a:p>
        </p:txBody>
      </p:sp>
    </p:spTree>
    <p:extLst>
      <p:ext uri="{BB962C8B-B14F-4D97-AF65-F5344CB8AC3E}">
        <p14:creationId xmlns:p14="http://schemas.microsoft.com/office/powerpoint/2010/main" val="3795305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a:extLst>
            <a:ext uri="{FF2B5EF4-FFF2-40B4-BE49-F238E27FC236}">
              <a16:creationId xmlns:a16="http://schemas.microsoft.com/office/drawing/2014/main" id="{AD9AD190-1155-2C10-9085-743B3F876736}"/>
            </a:ext>
          </a:extLst>
        </p:cNvPr>
        <p:cNvGrpSpPr/>
        <p:nvPr/>
      </p:nvGrpSpPr>
      <p:grpSpPr>
        <a:xfrm>
          <a:off x="0" y="0"/>
          <a:ext cx="0" cy="0"/>
          <a:chOff x="0" y="0"/>
          <a:chExt cx="0" cy="0"/>
        </a:xfrm>
      </p:grpSpPr>
      <p:sp>
        <p:nvSpPr>
          <p:cNvPr id="121" name="Google Shape;121;p:notes">
            <a:extLst>
              <a:ext uri="{FF2B5EF4-FFF2-40B4-BE49-F238E27FC236}">
                <a16:creationId xmlns:a16="http://schemas.microsoft.com/office/drawing/2014/main" id="{3B907883-DC41-F961-CABC-2D767105075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a:extLst>
              <a:ext uri="{FF2B5EF4-FFF2-40B4-BE49-F238E27FC236}">
                <a16:creationId xmlns:a16="http://schemas.microsoft.com/office/drawing/2014/main" id="{C617234E-4A4F-029E-5C26-5D6B55C3C7C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18 researchers who have considerable clinical trial experience in either methodology, nutraceutical or dietary interventions in psychiatry. Don’t worry, I wont go through all 61: general categories were: trial design (49), reporting on clinical trial (5) and areas for future research (7)</a:t>
            </a:r>
          </a:p>
          <a:p>
            <a:pPr marL="0" indent="0">
              <a:buNone/>
            </a:pPr>
            <a:r>
              <a:rPr lang="en-US"/>
              <a:t>Guidelines I’m presenting are intended to improve the rigor and clinical relevance of ongoing and future clinical trials across a range of interventions and populations</a:t>
            </a:r>
          </a:p>
        </p:txBody>
      </p:sp>
    </p:spTree>
    <p:extLst>
      <p:ext uri="{BB962C8B-B14F-4D97-AF65-F5344CB8AC3E}">
        <p14:creationId xmlns:p14="http://schemas.microsoft.com/office/powerpoint/2010/main" val="3386996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ea typeface="Calibri"/>
                <a:cs typeface="Calibri"/>
              </a:rPr>
              <a:t>Multidisciplinary team – clinicians, research staff, statistician, someone to generate the data and to INTERPRET it</a:t>
            </a:r>
          </a:p>
          <a:p>
            <a:pPr>
              <a:buNone/>
            </a:pPr>
            <a:r>
              <a:rPr lang="en-US">
                <a:latin typeface="Calibri"/>
                <a:ea typeface="Calibri"/>
                <a:cs typeface="Calibri"/>
              </a:rPr>
              <a:t>Get input from folks who have lived experience of what you're studying (mental health disorder, parents) – community engagement</a:t>
            </a:r>
          </a:p>
          <a:p>
            <a:pPr>
              <a:buNone/>
            </a:pPr>
            <a:r>
              <a:rPr lang="en-US">
                <a:latin typeface="Calibri"/>
                <a:ea typeface="Calibri"/>
                <a:cs typeface="Calibri"/>
              </a:rPr>
              <a:t>For dietary studies – include RDs rather than clinicians or general staff – trained in counseling, motivational interviewing to bolster intervention adherence and fidelity; and if counseling or MI is used consider the potentially independent influence on study outcomes</a:t>
            </a:r>
            <a:endParaRPr lang="en-US"/>
          </a:p>
        </p:txBody>
      </p:sp>
    </p:spTree>
    <p:extLst>
      <p:ext uri="{BB962C8B-B14F-4D97-AF65-F5344CB8AC3E}">
        <p14:creationId xmlns:p14="http://schemas.microsoft.com/office/powerpoint/2010/main" val="1828412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45225" y="2762725"/>
            <a:ext cx="6736500" cy="11598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4400"/>
              <a:buNone/>
              <a:defRPr sz="4400">
                <a:solidFill>
                  <a:schemeClr val="dk2"/>
                </a:solidFill>
              </a:defRPr>
            </a:lvl1pPr>
            <a:lvl2pPr lvl="1">
              <a:spcBef>
                <a:spcPts val="0"/>
              </a:spcBef>
              <a:spcAft>
                <a:spcPts val="0"/>
              </a:spcAft>
              <a:buClr>
                <a:schemeClr val="dk2"/>
              </a:buClr>
              <a:buSzPts val="4400"/>
              <a:buNone/>
              <a:defRPr sz="4400">
                <a:solidFill>
                  <a:schemeClr val="dk2"/>
                </a:solidFill>
              </a:defRPr>
            </a:lvl2pPr>
            <a:lvl3pPr lvl="2">
              <a:spcBef>
                <a:spcPts val="0"/>
              </a:spcBef>
              <a:spcAft>
                <a:spcPts val="0"/>
              </a:spcAft>
              <a:buClr>
                <a:schemeClr val="dk2"/>
              </a:buClr>
              <a:buSzPts val="4400"/>
              <a:buNone/>
              <a:defRPr sz="4400">
                <a:solidFill>
                  <a:schemeClr val="dk2"/>
                </a:solidFill>
              </a:defRPr>
            </a:lvl3pPr>
            <a:lvl4pPr lvl="3">
              <a:spcBef>
                <a:spcPts val="0"/>
              </a:spcBef>
              <a:spcAft>
                <a:spcPts val="0"/>
              </a:spcAft>
              <a:buClr>
                <a:schemeClr val="dk2"/>
              </a:buClr>
              <a:buSzPts val="4400"/>
              <a:buNone/>
              <a:defRPr sz="4400">
                <a:solidFill>
                  <a:schemeClr val="dk2"/>
                </a:solidFill>
              </a:defRPr>
            </a:lvl4pPr>
            <a:lvl5pPr lvl="4">
              <a:spcBef>
                <a:spcPts val="0"/>
              </a:spcBef>
              <a:spcAft>
                <a:spcPts val="0"/>
              </a:spcAft>
              <a:buClr>
                <a:schemeClr val="dk2"/>
              </a:buClr>
              <a:buSzPts val="4400"/>
              <a:buNone/>
              <a:defRPr sz="4400">
                <a:solidFill>
                  <a:schemeClr val="dk2"/>
                </a:solidFill>
              </a:defRPr>
            </a:lvl5pPr>
            <a:lvl6pPr lvl="5">
              <a:spcBef>
                <a:spcPts val="0"/>
              </a:spcBef>
              <a:spcAft>
                <a:spcPts val="0"/>
              </a:spcAft>
              <a:buClr>
                <a:schemeClr val="dk2"/>
              </a:buClr>
              <a:buSzPts val="4400"/>
              <a:buNone/>
              <a:defRPr sz="4400">
                <a:solidFill>
                  <a:schemeClr val="dk2"/>
                </a:solidFill>
              </a:defRPr>
            </a:lvl6pPr>
            <a:lvl7pPr lvl="6">
              <a:spcBef>
                <a:spcPts val="0"/>
              </a:spcBef>
              <a:spcAft>
                <a:spcPts val="0"/>
              </a:spcAft>
              <a:buClr>
                <a:schemeClr val="dk2"/>
              </a:buClr>
              <a:buSzPts val="4400"/>
              <a:buNone/>
              <a:defRPr sz="4400">
                <a:solidFill>
                  <a:schemeClr val="dk2"/>
                </a:solidFill>
              </a:defRPr>
            </a:lvl7pPr>
            <a:lvl8pPr lvl="7">
              <a:spcBef>
                <a:spcPts val="0"/>
              </a:spcBef>
              <a:spcAft>
                <a:spcPts val="0"/>
              </a:spcAft>
              <a:buClr>
                <a:schemeClr val="dk2"/>
              </a:buClr>
              <a:buSzPts val="4400"/>
              <a:buNone/>
              <a:defRPr sz="4400">
                <a:solidFill>
                  <a:schemeClr val="dk2"/>
                </a:solidFill>
              </a:defRPr>
            </a:lvl8pPr>
            <a:lvl9pPr lvl="8">
              <a:spcBef>
                <a:spcPts val="0"/>
              </a:spcBef>
              <a:spcAft>
                <a:spcPts val="0"/>
              </a:spcAft>
              <a:buClr>
                <a:schemeClr val="dk2"/>
              </a:buClr>
              <a:buSzPts val="4400"/>
              <a:buNone/>
              <a:defRPr sz="4400">
                <a:solidFill>
                  <a:schemeClr val="dk2"/>
                </a:solidFill>
              </a:defRPr>
            </a:lvl9pPr>
          </a:lstStyle>
          <a:p>
            <a:endParaRPr/>
          </a:p>
        </p:txBody>
      </p:sp>
      <p:sp>
        <p:nvSpPr>
          <p:cNvPr id="11" name="Google Shape;11;p2"/>
          <p:cNvSpPr/>
          <p:nvPr/>
        </p:nvSpPr>
        <p:spPr>
          <a:xfrm>
            <a:off x="5938246" y="2533163"/>
            <a:ext cx="7218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6659861" y="2533163"/>
            <a:ext cx="7218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 y="2533163"/>
            <a:ext cx="7218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721425" y="2533163"/>
            <a:ext cx="52167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5"/>
        <p:cNvGrpSpPr/>
        <p:nvPr/>
      </p:nvGrpSpPr>
      <p:grpSpPr>
        <a:xfrm>
          <a:off x="0" y="0"/>
          <a:ext cx="0" cy="0"/>
          <a:chOff x="0" y="0"/>
          <a:chExt cx="0" cy="0"/>
        </a:xfrm>
      </p:grpSpPr>
      <p:sp>
        <p:nvSpPr>
          <p:cNvPr id="16" name="Google Shape;16;p3"/>
          <p:cNvSpPr/>
          <p:nvPr/>
        </p:nvSpPr>
        <p:spPr>
          <a:xfrm>
            <a:off x="0" y="0"/>
            <a:ext cx="9144000" cy="3993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txBox="1">
            <a:spLocks noGrp="1"/>
          </p:cNvSpPr>
          <p:nvPr>
            <p:ph type="ctrTitle"/>
          </p:nvPr>
        </p:nvSpPr>
        <p:spPr>
          <a:xfrm>
            <a:off x="685800" y="1583342"/>
            <a:ext cx="77724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18" name="Google Shape;18;p3"/>
          <p:cNvSpPr txBox="1">
            <a:spLocks noGrp="1"/>
          </p:cNvSpPr>
          <p:nvPr>
            <p:ph type="subTitle" idx="1"/>
          </p:nvPr>
        </p:nvSpPr>
        <p:spPr>
          <a:xfrm>
            <a:off x="685800" y="2840053"/>
            <a:ext cx="77724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400"/>
              <a:buNone/>
              <a:defRPr sz="2400" b="1">
                <a:solidFill>
                  <a:schemeClr val="lt1"/>
                </a:solidFill>
              </a:defRPr>
            </a:lvl1pPr>
            <a:lvl2pPr lvl="1" algn="ctr" rtl="0">
              <a:spcBef>
                <a:spcPts val="0"/>
              </a:spcBef>
              <a:spcAft>
                <a:spcPts val="0"/>
              </a:spcAft>
              <a:buClr>
                <a:schemeClr val="lt1"/>
              </a:buClr>
              <a:buSzPts val="2400"/>
              <a:buNone/>
              <a:defRPr b="1">
                <a:solidFill>
                  <a:schemeClr val="lt1"/>
                </a:solidFill>
              </a:defRPr>
            </a:lvl2pPr>
            <a:lvl3pPr lvl="2" algn="ctr" rtl="0">
              <a:spcBef>
                <a:spcPts val="0"/>
              </a:spcBef>
              <a:spcAft>
                <a:spcPts val="0"/>
              </a:spcAft>
              <a:buClr>
                <a:schemeClr val="lt1"/>
              </a:buClr>
              <a:buSzPts val="2400"/>
              <a:buNone/>
              <a:defRPr b="1">
                <a:solidFill>
                  <a:schemeClr val="lt1"/>
                </a:solidFill>
              </a:defRPr>
            </a:lvl3pPr>
            <a:lvl4pPr lvl="3" algn="ctr" rtl="0">
              <a:spcBef>
                <a:spcPts val="0"/>
              </a:spcBef>
              <a:spcAft>
                <a:spcPts val="0"/>
              </a:spcAft>
              <a:buClr>
                <a:schemeClr val="lt1"/>
              </a:buClr>
              <a:buSzPts val="2400"/>
              <a:buNone/>
              <a:defRPr sz="2400" b="1">
                <a:solidFill>
                  <a:schemeClr val="lt1"/>
                </a:solidFill>
              </a:defRPr>
            </a:lvl4pPr>
            <a:lvl5pPr lvl="4" algn="ctr" rtl="0">
              <a:spcBef>
                <a:spcPts val="0"/>
              </a:spcBef>
              <a:spcAft>
                <a:spcPts val="0"/>
              </a:spcAft>
              <a:buClr>
                <a:schemeClr val="lt1"/>
              </a:buClr>
              <a:buSzPts val="2400"/>
              <a:buNone/>
              <a:defRPr sz="2400" b="1">
                <a:solidFill>
                  <a:schemeClr val="lt1"/>
                </a:solidFill>
              </a:defRPr>
            </a:lvl5pPr>
            <a:lvl6pPr lvl="5" algn="ctr" rtl="0">
              <a:spcBef>
                <a:spcPts val="0"/>
              </a:spcBef>
              <a:spcAft>
                <a:spcPts val="0"/>
              </a:spcAft>
              <a:buClr>
                <a:schemeClr val="lt1"/>
              </a:buClr>
              <a:buSzPts val="2400"/>
              <a:buNone/>
              <a:defRPr sz="2400" b="1">
                <a:solidFill>
                  <a:schemeClr val="lt1"/>
                </a:solidFill>
              </a:defRPr>
            </a:lvl6pPr>
            <a:lvl7pPr lvl="6" algn="ctr" rtl="0">
              <a:spcBef>
                <a:spcPts val="0"/>
              </a:spcBef>
              <a:spcAft>
                <a:spcPts val="0"/>
              </a:spcAft>
              <a:buClr>
                <a:schemeClr val="lt1"/>
              </a:buClr>
              <a:buSzPts val="2400"/>
              <a:buNone/>
              <a:defRPr sz="2400" b="1">
                <a:solidFill>
                  <a:schemeClr val="lt1"/>
                </a:solidFill>
              </a:defRPr>
            </a:lvl7pPr>
            <a:lvl8pPr lvl="7" algn="ctr" rtl="0">
              <a:spcBef>
                <a:spcPts val="0"/>
              </a:spcBef>
              <a:spcAft>
                <a:spcPts val="0"/>
              </a:spcAft>
              <a:buClr>
                <a:schemeClr val="lt1"/>
              </a:buClr>
              <a:buSzPts val="2400"/>
              <a:buNone/>
              <a:defRPr sz="2400" b="1">
                <a:solidFill>
                  <a:schemeClr val="lt1"/>
                </a:solidFill>
              </a:defRPr>
            </a:lvl8pPr>
            <a:lvl9pPr lvl="8" algn="ctr" rtl="0">
              <a:spcBef>
                <a:spcPts val="0"/>
              </a:spcBef>
              <a:spcAft>
                <a:spcPts val="0"/>
              </a:spcAft>
              <a:buClr>
                <a:schemeClr val="lt1"/>
              </a:buClr>
              <a:buSzPts val="2400"/>
              <a:buNone/>
              <a:defRPr sz="2400" b="1">
                <a:solidFill>
                  <a:schemeClr val="lt1"/>
                </a:solidFill>
              </a:defRPr>
            </a:lvl9pPr>
          </a:lstStyle>
          <a:p>
            <a:endParaRPr/>
          </a:p>
        </p:txBody>
      </p:sp>
      <p:sp>
        <p:nvSpPr>
          <p:cNvPr id="19" name="Google Shape;19;p3"/>
          <p:cNvSpPr/>
          <p:nvPr/>
        </p:nvSpPr>
        <p:spPr>
          <a:xfrm>
            <a:off x="3047704" y="3992850"/>
            <a:ext cx="3047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6096271" y="3992850"/>
            <a:ext cx="3047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1" y="3992850"/>
            <a:ext cx="3047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txBox="1">
            <a:spLocks noGrp="1"/>
          </p:cNvSpPr>
          <p:nvPr>
            <p:ph type="sldNum" idx="12"/>
          </p:nvPr>
        </p:nvSpPr>
        <p:spPr>
          <a:xfrm>
            <a:off x="-125" y="4830281"/>
            <a:ext cx="9144000" cy="313500"/>
          </a:xfrm>
          <a:prstGeom prst="rect">
            <a:avLst/>
          </a:prstGeom>
        </p:spPr>
        <p:txBody>
          <a:bodyPr spcFirstLastPara="1" wrap="square" lIns="91425" tIns="91425" rIns="91425" bIns="91425" anchor="t"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23"/>
        <p:cNvGrpSpPr/>
        <p:nvPr/>
      </p:nvGrpSpPr>
      <p:grpSpPr>
        <a:xfrm>
          <a:off x="0" y="0"/>
          <a:ext cx="0" cy="0"/>
          <a:chOff x="0" y="0"/>
          <a:chExt cx="0" cy="0"/>
        </a:xfrm>
      </p:grpSpPr>
      <p:sp>
        <p:nvSpPr>
          <p:cNvPr id="24" name="Google Shape;24;p4"/>
          <p:cNvSpPr txBox="1">
            <a:spLocks noGrp="1"/>
          </p:cNvSpPr>
          <p:nvPr>
            <p:ph type="body" idx="1"/>
          </p:nvPr>
        </p:nvSpPr>
        <p:spPr>
          <a:xfrm>
            <a:off x="1710425" y="2161800"/>
            <a:ext cx="5723700" cy="819900"/>
          </a:xfrm>
          <a:prstGeom prst="rect">
            <a:avLst/>
          </a:prstGeom>
        </p:spPr>
        <p:txBody>
          <a:bodyPr spcFirstLastPara="1" wrap="square" lIns="91425" tIns="91425" rIns="91425" bIns="91425" anchor="t" anchorCtr="0">
            <a:noAutofit/>
          </a:bodyPr>
          <a:lstStyle>
            <a:lvl1pPr marL="457200" lvl="0" indent="-381000" algn="ctr" rtl="0">
              <a:spcBef>
                <a:spcPts val="600"/>
              </a:spcBef>
              <a:spcAft>
                <a:spcPts val="0"/>
              </a:spcAft>
              <a:buSzPts val="2400"/>
              <a:buChar char="▷"/>
              <a:defRPr i="1"/>
            </a:lvl1pPr>
            <a:lvl2pPr marL="914400" lvl="1" indent="-381000" algn="ctr" rtl="0">
              <a:spcBef>
                <a:spcPts val="0"/>
              </a:spcBef>
              <a:spcAft>
                <a:spcPts val="0"/>
              </a:spcAft>
              <a:buSzPts val="2400"/>
              <a:buChar char="○"/>
              <a:defRPr i="1"/>
            </a:lvl2pPr>
            <a:lvl3pPr marL="1371600" lvl="2" indent="-381000" algn="ctr" rtl="0">
              <a:spcBef>
                <a:spcPts val="0"/>
              </a:spcBef>
              <a:spcAft>
                <a:spcPts val="0"/>
              </a:spcAft>
              <a:buSzPts val="2400"/>
              <a:buChar char="■"/>
              <a:defRPr i="1"/>
            </a:lvl3pPr>
            <a:lvl4pPr marL="1828800" lvl="3" indent="-381000" algn="ctr" rtl="0">
              <a:spcBef>
                <a:spcPts val="0"/>
              </a:spcBef>
              <a:spcAft>
                <a:spcPts val="0"/>
              </a:spcAft>
              <a:buSzPts val="2400"/>
              <a:buChar char="●"/>
              <a:defRPr i="1"/>
            </a:lvl4pPr>
            <a:lvl5pPr marL="2286000" lvl="4" indent="-381000" algn="ctr" rtl="0">
              <a:spcBef>
                <a:spcPts val="0"/>
              </a:spcBef>
              <a:spcAft>
                <a:spcPts val="0"/>
              </a:spcAft>
              <a:buSzPts val="2400"/>
              <a:buChar char="○"/>
              <a:defRPr i="1"/>
            </a:lvl5pPr>
            <a:lvl6pPr marL="2743200" lvl="5" indent="-381000" algn="ctr" rtl="0">
              <a:spcBef>
                <a:spcPts val="0"/>
              </a:spcBef>
              <a:spcAft>
                <a:spcPts val="0"/>
              </a:spcAft>
              <a:buSzPts val="2400"/>
              <a:buChar char="■"/>
              <a:defRPr i="1"/>
            </a:lvl6pPr>
            <a:lvl7pPr marL="3200400" lvl="6" indent="-381000" algn="ctr" rtl="0">
              <a:spcBef>
                <a:spcPts val="0"/>
              </a:spcBef>
              <a:spcAft>
                <a:spcPts val="0"/>
              </a:spcAft>
              <a:buSzPts val="2400"/>
              <a:buChar char="●"/>
              <a:defRPr i="1"/>
            </a:lvl7pPr>
            <a:lvl8pPr marL="3657600" lvl="7" indent="-381000" algn="ctr" rtl="0">
              <a:spcBef>
                <a:spcPts val="0"/>
              </a:spcBef>
              <a:spcAft>
                <a:spcPts val="0"/>
              </a:spcAft>
              <a:buSzPts val="2400"/>
              <a:buChar char="○"/>
              <a:defRPr i="1"/>
            </a:lvl8pPr>
            <a:lvl9pPr marL="4114800" lvl="8" indent="-381000" algn="ctr">
              <a:spcBef>
                <a:spcPts val="0"/>
              </a:spcBef>
              <a:spcAft>
                <a:spcPts val="0"/>
              </a:spcAft>
              <a:buSzPts val="2400"/>
              <a:buChar char="■"/>
              <a:defRPr i="1"/>
            </a:lvl9pPr>
          </a:lstStyle>
          <a:p>
            <a:endParaRPr/>
          </a:p>
        </p:txBody>
      </p:sp>
      <p:sp>
        <p:nvSpPr>
          <p:cNvPr id="25" name="Google Shape;25;p4"/>
          <p:cNvSpPr txBox="1"/>
          <p:nvPr/>
        </p:nvSpPr>
        <p:spPr>
          <a:xfrm>
            <a:off x="3593400" y="1181419"/>
            <a:ext cx="195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600" b="1">
                <a:solidFill>
                  <a:schemeClr val="accent6"/>
                </a:solidFill>
              </a:rPr>
              <a:t>“</a:t>
            </a:r>
            <a:endParaRPr sz="9600" b="1">
              <a:solidFill>
                <a:schemeClr val="accent6"/>
              </a:solidFill>
            </a:endParaRPr>
          </a:p>
        </p:txBody>
      </p:sp>
      <p:sp>
        <p:nvSpPr>
          <p:cNvPr id="26" name="Google Shape;26;p4"/>
          <p:cNvSpPr/>
          <p:nvPr/>
        </p:nvSpPr>
        <p:spPr>
          <a:xfrm>
            <a:off x="5723283" y="1599675"/>
            <a:ext cx="17103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a:off x="7434177" y="1599675"/>
            <a:ext cx="17103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4"/>
          <p:cNvSpPr/>
          <p:nvPr/>
        </p:nvSpPr>
        <p:spPr>
          <a:xfrm>
            <a:off x="0" y="1599675"/>
            <a:ext cx="17103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4"/>
          <p:cNvSpPr/>
          <p:nvPr/>
        </p:nvSpPr>
        <p:spPr>
          <a:xfrm>
            <a:off x="1710425" y="1599675"/>
            <a:ext cx="17103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4"/>
          <p:cNvSpPr txBox="1">
            <a:spLocks noGrp="1"/>
          </p:cNvSpPr>
          <p:nvPr>
            <p:ph type="sldNum" idx="12"/>
          </p:nvPr>
        </p:nvSpPr>
        <p:spPr>
          <a:xfrm>
            <a:off x="-125" y="4830281"/>
            <a:ext cx="9144000" cy="313500"/>
          </a:xfrm>
          <a:prstGeom prst="rect">
            <a:avLst/>
          </a:prstGeom>
        </p:spPr>
        <p:txBody>
          <a:bodyPr spcFirstLastPara="1" wrap="square" lIns="91425" tIns="91425" rIns="91425" bIns="91425" anchor="t"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893700" y="358388"/>
            <a:ext cx="6462600" cy="857400"/>
          </a:xfrm>
          <a:prstGeom prst="rect">
            <a:avLst/>
          </a:prstGeom>
        </p:spPr>
        <p:txBody>
          <a:bodyPr spcFirstLastPara="1" wrap="square" lIns="91425" tIns="91425" rIns="91425" bIns="91425"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3" name="Google Shape;33;p5"/>
          <p:cNvSpPr txBox="1">
            <a:spLocks noGrp="1"/>
          </p:cNvSpPr>
          <p:nvPr>
            <p:ph type="body" idx="1"/>
          </p:nvPr>
        </p:nvSpPr>
        <p:spPr>
          <a:xfrm>
            <a:off x="893700" y="1373588"/>
            <a:ext cx="6462600" cy="35523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Clr>
                <a:schemeClr val="accent6"/>
              </a:buClr>
              <a:buSzPts val="1800"/>
              <a:buChar char="▷"/>
              <a:defRPr>
                <a:solidFill>
                  <a:schemeClr val="dk1"/>
                </a:solidFill>
              </a:defRPr>
            </a:lvl1pPr>
            <a:lvl2pPr marL="914400" lvl="1" indent="-381000">
              <a:spcBef>
                <a:spcPts val="0"/>
              </a:spcBef>
              <a:spcAft>
                <a:spcPts val="0"/>
              </a:spcAft>
              <a:buClr>
                <a:schemeClr val="dk1"/>
              </a:buClr>
              <a:buSzPts val="2400"/>
              <a:buChar char="○"/>
              <a:defRPr>
                <a:solidFill>
                  <a:schemeClr val="dk1"/>
                </a:solidFill>
              </a:defRPr>
            </a:lvl2pPr>
            <a:lvl3pPr marL="1371600" lvl="2" indent="-381000">
              <a:spcBef>
                <a:spcPts val="0"/>
              </a:spcBef>
              <a:spcAft>
                <a:spcPts val="0"/>
              </a:spcAft>
              <a:buClr>
                <a:schemeClr val="dk1"/>
              </a:buClr>
              <a:buSzPts val="2400"/>
              <a:buChar char="■"/>
              <a:defRPr>
                <a:solidFill>
                  <a:schemeClr val="dk1"/>
                </a:solidFill>
              </a:defRPr>
            </a:lvl3pPr>
            <a:lvl4pPr marL="1828800" lvl="3" indent="-381000">
              <a:spcBef>
                <a:spcPts val="0"/>
              </a:spcBef>
              <a:spcAft>
                <a:spcPts val="0"/>
              </a:spcAft>
              <a:buClr>
                <a:schemeClr val="dk1"/>
              </a:buClr>
              <a:buSzPts val="2400"/>
              <a:buChar char="●"/>
              <a:defRPr>
                <a:solidFill>
                  <a:schemeClr val="dk1"/>
                </a:solidFill>
              </a:defRPr>
            </a:lvl4pPr>
            <a:lvl5pPr marL="2286000" lvl="4" indent="-381000">
              <a:spcBef>
                <a:spcPts val="0"/>
              </a:spcBef>
              <a:spcAft>
                <a:spcPts val="0"/>
              </a:spcAft>
              <a:buClr>
                <a:schemeClr val="dk1"/>
              </a:buClr>
              <a:buSzPts val="2400"/>
              <a:buChar char="○"/>
              <a:defRPr>
                <a:solidFill>
                  <a:schemeClr val="dk1"/>
                </a:solidFill>
              </a:defRPr>
            </a:lvl5pPr>
            <a:lvl6pPr marL="2743200" lvl="5" indent="-381000">
              <a:spcBef>
                <a:spcPts val="0"/>
              </a:spcBef>
              <a:spcAft>
                <a:spcPts val="0"/>
              </a:spcAft>
              <a:buClr>
                <a:schemeClr val="dk1"/>
              </a:buClr>
              <a:buSzPts val="2400"/>
              <a:buChar char="■"/>
              <a:defRPr>
                <a:solidFill>
                  <a:schemeClr val="dk1"/>
                </a:solidFill>
              </a:defRPr>
            </a:lvl6pPr>
            <a:lvl7pPr marL="3200400" lvl="6" indent="-381000">
              <a:spcBef>
                <a:spcPts val="0"/>
              </a:spcBef>
              <a:spcAft>
                <a:spcPts val="0"/>
              </a:spcAft>
              <a:buClr>
                <a:schemeClr val="dk1"/>
              </a:buClr>
              <a:buSzPts val="2400"/>
              <a:buChar char="●"/>
              <a:defRPr>
                <a:solidFill>
                  <a:schemeClr val="dk1"/>
                </a:solidFill>
              </a:defRPr>
            </a:lvl7pPr>
            <a:lvl8pPr marL="3657600" lvl="7" indent="-381000">
              <a:spcBef>
                <a:spcPts val="0"/>
              </a:spcBef>
              <a:spcAft>
                <a:spcPts val="0"/>
              </a:spcAft>
              <a:buClr>
                <a:schemeClr val="dk1"/>
              </a:buClr>
              <a:buSzPts val="2400"/>
              <a:buChar char="○"/>
              <a:defRPr>
                <a:solidFill>
                  <a:schemeClr val="dk1"/>
                </a:solidFill>
              </a:defRPr>
            </a:lvl8pPr>
            <a:lvl9pPr marL="4114800" lvl="8" indent="-381000">
              <a:spcBef>
                <a:spcPts val="0"/>
              </a:spcBef>
              <a:spcAft>
                <a:spcPts val="0"/>
              </a:spcAft>
              <a:buClr>
                <a:schemeClr val="dk1"/>
              </a:buClr>
              <a:buSzPts val="2400"/>
              <a:buChar char="■"/>
              <a:defRPr>
                <a:solidFill>
                  <a:schemeClr val="dk1"/>
                </a:solidFill>
              </a:defRPr>
            </a:lvl9pPr>
          </a:lstStyle>
          <a:p>
            <a:endParaRPr/>
          </a:p>
        </p:txBody>
      </p:sp>
      <p:sp>
        <p:nvSpPr>
          <p:cNvPr id="34" name="Google Shape;34;p5"/>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
          <p:cNvSpPr/>
          <p:nvPr/>
        </p:nvSpPr>
        <p:spPr>
          <a:xfrm>
            <a:off x="0" y="5066325"/>
            <a:ext cx="893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5"/>
          <p:cNvSpPr/>
          <p:nvPr/>
        </p:nvSpPr>
        <p:spPr>
          <a:xfrm>
            <a:off x="893710" y="5066325"/>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5"/>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9"/>
        <p:cNvGrpSpPr/>
        <p:nvPr/>
      </p:nvGrpSpPr>
      <p:grpSpPr>
        <a:xfrm>
          <a:off x="0" y="0"/>
          <a:ext cx="0" cy="0"/>
          <a:chOff x="0" y="0"/>
          <a:chExt cx="0" cy="0"/>
        </a:xfrm>
      </p:grpSpPr>
      <p:sp>
        <p:nvSpPr>
          <p:cNvPr id="40" name="Google Shape;40;p6"/>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6"/>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6"/>
          <p:cNvSpPr/>
          <p:nvPr/>
        </p:nvSpPr>
        <p:spPr>
          <a:xfrm>
            <a:off x="0" y="5066325"/>
            <a:ext cx="893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6"/>
          <p:cNvSpPr/>
          <p:nvPr/>
        </p:nvSpPr>
        <p:spPr>
          <a:xfrm>
            <a:off x="893710" y="5066325"/>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6"/>
          <p:cNvSpPr txBox="1">
            <a:spLocks noGrp="1"/>
          </p:cNvSpPr>
          <p:nvPr>
            <p:ph type="title"/>
          </p:nvPr>
        </p:nvSpPr>
        <p:spPr>
          <a:xfrm>
            <a:off x="893700" y="358388"/>
            <a:ext cx="6462600" cy="857400"/>
          </a:xfrm>
          <a:prstGeom prst="rect">
            <a:avLst/>
          </a:prstGeom>
        </p:spPr>
        <p:txBody>
          <a:bodyPr spcFirstLastPara="1" wrap="square" lIns="91425" tIns="91425" rIns="91425" bIns="91425"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45" name="Google Shape;45;p6"/>
          <p:cNvSpPr txBox="1">
            <a:spLocks noGrp="1"/>
          </p:cNvSpPr>
          <p:nvPr>
            <p:ph type="body" idx="1"/>
          </p:nvPr>
        </p:nvSpPr>
        <p:spPr>
          <a:xfrm>
            <a:off x="893625" y="1200150"/>
            <a:ext cx="3136800" cy="37257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46" name="Google Shape;46;p6"/>
          <p:cNvSpPr txBox="1">
            <a:spLocks noGrp="1"/>
          </p:cNvSpPr>
          <p:nvPr>
            <p:ph type="body" idx="2"/>
          </p:nvPr>
        </p:nvSpPr>
        <p:spPr>
          <a:xfrm>
            <a:off x="4219456" y="1200150"/>
            <a:ext cx="3136800" cy="37257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47" name="Google Shape;47;p6"/>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
        <p:cNvGrpSpPr/>
        <p:nvPr/>
      </p:nvGrpSpPr>
      <p:grpSpPr>
        <a:xfrm>
          <a:off x="0" y="0"/>
          <a:ext cx="0" cy="0"/>
          <a:chOff x="0" y="0"/>
          <a:chExt cx="0" cy="0"/>
        </a:xfrm>
      </p:grpSpPr>
      <p:sp>
        <p:nvSpPr>
          <p:cNvPr id="59" name="Google Shape;59;p8"/>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8"/>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8"/>
          <p:cNvSpPr/>
          <p:nvPr/>
        </p:nvSpPr>
        <p:spPr>
          <a:xfrm>
            <a:off x="0" y="5066325"/>
            <a:ext cx="893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8"/>
          <p:cNvSpPr/>
          <p:nvPr/>
        </p:nvSpPr>
        <p:spPr>
          <a:xfrm>
            <a:off x="893710" y="5066325"/>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8"/>
          <p:cNvSpPr txBox="1">
            <a:spLocks noGrp="1"/>
          </p:cNvSpPr>
          <p:nvPr>
            <p:ph type="title"/>
          </p:nvPr>
        </p:nvSpPr>
        <p:spPr>
          <a:xfrm>
            <a:off x="893700" y="358388"/>
            <a:ext cx="6462600" cy="857400"/>
          </a:xfrm>
          <a:prstGeom prst="rect">
            <a:avLst/>
          </a:prstGeom>
        </p:spPr>
        <p:txBody>
          <a:bodyPr spcFirstLastPara="1" wrap="square" lIns="91425" tIns="91425" rIns="91425" bIns="91425"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64" name="Google Shape;64;p8"/>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2"/>
        <p:cNvGrpSpPr/>
        <p:nvPr/>
      </p:nvGrpSpPr>
      <p:grpSpPr>
        <a:xfrm>
          <a:off x="0" y="0"/>
          <a:ext cx="0" cy="0"/>
          <a:chOff x="0" y="0"/>
          <a:chExt cx="0" cy="0"/>
        </a:xfrm>
      </p:grpSpPr>
      <p:sp>
        <p:nvSpPr>
          <p:cNvPr id="73" name="Google Shape;73;p10"/>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0"/>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0"/>
          <p:cNvSpPr/>
          <p:nvPr/>
        </p:nvSpPr>
        <p:spPr>
          <a:xfrm>
            <a:off x="0" y="5066325"/>
            <a:ext cx="893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0"/>
          <p:cNvSpPr/>
          <p:nvPr/>
        </p:nvSpPr>
        <p:spPr>
          <a:xfrm>
            <a:off x="893710" y="5066325"/>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0"/>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6586"/>
            <a:ext cx="8229600" cy="939546"/>
          </a:xfrm>
        </p:spPr>
        <p:txBody>
          <a:bodyPr/>
          <a:lstStyle>
            <a:lvl1pPr algn="ctr">
              <a:defRPr sz="3000">
                <a:solidFill>
                  <a:schemeClr val="bg1"/>
                </a:solidFill>
              </a:defRPr>
            </a:lvl1pPr>
            <a:extLst/>
          </a:lstStyle>
          <a:p>
            <a:r>
              <a:rPr lang="en-US"/>
              <a:t>Click to edit Master title style</a:t>
            </a:r>
          </a:p>
        </p:txBody>
      </p:sp>
      <p:sp>
        <p:nvSpPr>
          <p:cNvPr id="3" name="Content Placeholder 2"/>
          <p:cNvSpPr>
            <a:spLocks noGrp="1"/>
          </p:cNvSpPr>
          <p:nvPr>
            <p:ph idx="1"/>
          </p:nvPr>
        </p:nvSpPr>
        <p:spPr/>
        <p:txBody>
          <a:bodyPr/>
          <a:lstStyle>
            <a:lvl1pPr>
              <a:defRPr sz="3000"/>
            </a:lvl1pPr>
            <a:lvl2pPr>
              <a:defRPr sz="2100"/>
            </a:lvl2pPr>
            <a:lvl3pPr>
              <a:defRPr sz="1800"/>
            </a:lvl3pPr>
            <a:lvl4pPr>
              <a:defRPr sz="1350"/>
            </a:lvl4pPr>
            <a:lvl5pPr>
              <a:defRPr sz="135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6261606"/>
      </p:ext>
    </p:extLst>
  </p:cSld>
  <p:clrMapOvr>
    <a:masterClrMapping/>
  </p:clrMapOvr>
  <p:transition spd="slow">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63F2E-1DE3-432B-A8BA-F9B0B09260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39249C-A170-46A9-5246-7D2097D9496E}"/>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1349D8-4405-2049-A49C-2138A2B75EF3}"/>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ADBDE23-3D7D-0614-E056-181A37E5D9E2}"/>
              </a:ext>
            </a:extLst>
          </p:cNvPr>
          <p:cNvSpPr>
            <a:spLocks noGrp="1"/>
          </p:cNvSpPr>
          <p:nvPr>
            <p:ph type="dt" sz="half" idx="10"/>
          </p:nvPr>
        </p:nvSpPr>
        <p:spPr/>
        <p:txBody>
          <a:bodyPr/>
          <a:lstStyle/>
          <a:p>
            <a:fld id="{E25E248F-BB5C-D24D-A8B6-C8871079E186}" type="datetimeFigureOut">
              <a:rPr lang="en-US" smtClean="0"/>
              <a:t>3/4/2025</a:t>
            </a:fld>
            <a:endParaRPr lang="en-US"/>
          </a:p>
        </p:txBody>
      </p:sp>
      <p:sp>
        <p:nvSpPr>
          <p:cNvPr id="6" name="Footer Placeholder 5">
            <a:extLst>
              <a:ext uri="{FF2B5EF4-FFF2-40B4-BE49-F238E27FC236}">
                <a16:creationId xmlns:a16="http://schemas.microsoft.com/office/drawing/2014/main" id="{54BFD15B-2EA0-1EBE-6821-A76364DB48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87E0DA-E681-8702-C510-2C0CEB74F713}"/>
              </a:ext>
            </a:extLst>
          </p:cNvPr>
          <p:cNvSpPr>
            <a:spLocks noGrp="1"/>
          </p:cNvSpPr>
          <p:nvPr>
            <p:ph type="sldNum" sz="quarter" idx="12"/>
          </p:nvPr>
        </p:nvSpPr>
        <p:spPr/>
        <p:txBody>
          <a:bodyPr/>
          <a:lstStyle/>
          <a:p>
            <a:fld id="{79157CDB-D6C5-244C-B713-4FC88D3A958A}" type="slidenum">
              <a:rPr lang="en-US" smtClean="0"/>
              <a:t>‹#›</a:t>
            </a:fld>
            <a:endParaRPr lang="en-US"/>
          </a:p>
        </p:txBody>
      </p:sp>
    </p:spTree>
    <p:extLst>
      <p:ext uri="{BB962C8B-B14F-4D97-AF65-F5344CB8AC3E}">
        <p14:creationId xmlns:p14="http://schemas.microsoft.com/office/powerpoint/2010/main" val="3250334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93700" y="358388"/>
            <a:ext cx="6462600" cy="8574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1pPr>
            <a:lvl2pPr lvl="1">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2pPr>
            <a:lvl3pPr lvl="2">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3pPr>
            <a:lvl4pPr lvl="3">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4pPr>
            <a:lvl5pPr lvl="4">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5pPr>
            <a:lvl6pPr lvl="5">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6pPr>
            <a:lvl7pPr lvl="6">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7pPr>
            <a:lvl8pPr lvl="7">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8pPr>
            <a:lvl9pPr lvl="8">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893700" y="1373588"/>
            <a:ext cx="6462600" cy="35523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chemeClr val="accent6"/>
              </a:buClr>
              <a:buSzPts val="2400"/>
              <a:buFont typeface="Lato"/>
              <a:buChar char="▷"/>
              <a:defRPr sz="2400">
                <a:solidFill>
                  <a:schemeClr val="dk1"/>
                </a:solidFill>
                <a:latin typeface="Lato"/>
                <a:ea typeface="Lato"/>
                <a:cs typeface="Lato"/>
                <a:sym typeface="Lato"/>
              </a:defRPr>
            </a:lvl1pPr>
            <a:lvl2pPr marL="914400" lvl="1"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2pPr>
            <a:lvl3pPr marL="1371600" lvl="2"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3pPr>
            <a:lvl4pPr marL="1828800" lvl="3"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4pPr>
            <a:lvl5pPr marL="2286000" lvl="4"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5pPr>
            <a:lvl6pPr marL="2743200" lvl="5"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6pPr>
            <a:lvl7pPr marL="3200400" lvl="6"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7pPr>
            <a:lvl8pPr marL="3657600" lvl="7"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8pPr>
            <a:lvl9pPr marL="4114800" lvl="8"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80575" y="4696933"/>
            <a:ext cx="548700" cy="313500"/>
          </a:xfrm>
          <a:prstGeom prst="rect">
            <a:avLst/>
          </a:prstGeom>
          <a:noFill/>
          <a:ln>
            <a:noFill/>
          </a:ln>
        </p:spPr>
        <p:txBody>
          <a:bodyPr spcFirstLastPara="1" wrap="square" lIns="91425" tIns="91425" rIns="91425" bIns="91425" anchor="t" anchorCtr="0">
            <a:noAutofit/>
          </a:bodyPr>
          <a:lstStyle>
            <a:lvl1pPr lvl="0" algn="r">
              <a:buNone/>
              <a:defRPr sz="1300">
                <a:solidFill>
                  <a:schemeClr val="accent6"/>
                </a:solidFill>
                <a:latin typeface="Lato"/>
                <a:ea typeface="Lato"/>
                <a:cs typeface="Lato"/>
                <a:sym typeface="Lato"/>
              </a:defRPr>
            </a:lvl1pPr>
            <a:lvl2pPr lvl="1" algn="r">
              <a:buNone/>
              <a:defRPr sz="1300">
                <a:solidFill>
                  <a:schemeClr val="accent6"/>
                </a:solidFill>
                <a:latin typeface="Lato"/>
                <a:ea typeface="Lato"/>
                <a:cs typeface="Lato"/>
                <a:sym typeface="Lato"/>
              </a:defRPr>
            </a:lvl2pPr>
            <a:lvl3pPr lvl="2" algn="r">
              <a:buNone/>
              <a:defRPr sz="1300">
                <a:solidFill>
                  <a:schemeClr val="accent6"/>
                </a:solidFill>
                <a:latin typeface="Lato"/>
                <a:ea typeface="Lato"/>
                <a:cs typeface="Lato"/>
                <a:sym typeface="Lato"/>
              </a:defRPr>
            </a:lvl3pPr>
            <a:lvl4pPr lvl="3" algn="r">
              <a:buNone/>
              <a:defRPr sz="1300">
                <a:solidFill>
                  <a:schemeClr val="accent6"/>
                </a:solidFill>
                <a:latin typeface="Lato"/>
                <a:ea typeface="Lato"/>
                <a:cs typeface="Lato"/>
                <a:sym typeface="Lato"/>
              </a:defRPr>
            </a:lvl4pPr>
            <a:lvl5pPr lvl="4" algn="r">
              <a:buNone/>
              <a:defRPr sz="1300">
                <a:solidFill>
                  <a:schemeClr val="accent6"/>
                </a:solidFill>
                <a:latin typeface="Lato"/>
                <a:ea typeface="Lato"/>
                <a:cs typeface="Lato"/>
                <a:sym typeface="Lato"/>
              </a:defRPr>
            </a:lvl5pPr>
            <a:lvl6pPr lvl="5" algn="r">
              <a:buNone/>
              <a:defRPr sz="1300">
                <a:solidFill>
                  <a:schemeClr val="accent6"/>
                </a:solidFill>
                <a:latin typeface="Lato"/>
                <a:ea typeface="Lato"/>
                <a:cs typeface="Lato"/>
                <a:sym typeface="Lato"/>
              </a:defRPr>
            </a:lvl6pPr>
            <a:lvl7pPr lvl="6" algn="r">
              <a:buNone/>
              <a:defRPr sz="1300">
                <a:solidFill>
                  <a:schemeClr val="accent6"/>
                </a:solidFill>
                <a:latin typeface="Lato"/>
                <a:ea typeface="Lato"/>
                <a:cs typeface="Lato"/>
                <a:sym typeface="Lato"/>
              </a:defRPr>
            </a:lvl7pPr>
            <a:lvl8pPr lvl="7" algn="r">
              <a:buNone/>
              <a:defRPr sz="1300">
                <a:solidFill>
                  <a:schemeClr val="accent6"/>
                </a:solidFill>
                <a:latin typeface="Lato"/>
                <a:ea typeface="Lato"/>
                <a:cs typeface="Lato"/>
                <a:sym typeface="Lato"/>
              </a:defRPr>
            </a:lvl8pPr>
            <a:lvl9pPr lvl="8" algn="r">
              <a:buNone/>
              <a:defRPr sz="1300">
                <a:solidFill>
                  <a:schemeClr val="accent6"/>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6" r:id="rId7"/>
    <p:sldLayoutId id="2147483659" r:id="rId8"/>
    <p:sldLayoutId id="2147483660"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2" Type="http://schemas.microsoft.com/office/2018/10/relationships/comments" Target="../comments/modernComment_2895_B1502C1D.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microsoft.com/office/2018/10/relationships/comments" Target="../comments/modernComment_2899_A48CB724.xml"/><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microsoft.com/office/2018/10/relationships/comments" Target="../comments/modernComment_289C_48B6A5F3.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50.png"/></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55.tiff"/><Relationship Id="rId5" Type="http://schemas.openxmlformats.org/officeDocument/2006/relationships/image" Target="../media/image54.png"/><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8" Type="http://schemas.openxmlformats.org/officeDocument/2006/relationships/image" Target="../media/image63.jpeg"/><Relationship Id="rId13" Type="http://schemas.openxmlformats.org/officeDocument/2006/relationships/image" Target="../media/image68.jpeg"/><Relationship Id="rId3" Type="http://schemas.openxmlformats.org/officeDocument/2006/relationships/image" Target="../media/image58.jpeg"/><Relationship Id="rId7" Type="http://schemas.openxmlformats.org/officeDocument/2006/relationships/image" Target="../media/image62.jpeg"/><Relationship Id="rId12" Type="http://schemas.openxmlformats.org/officeDocument/2006/relationships/image" Target="../media/image67.jpeg"/><Relationship Id="rId2" Type="http://schemas.openxmlformats.org/officeDocument/2006/relationships/image" Target="../media/image57.jpeg"/><Relationship Id="rId1" Type="http://schemas.openxmlformats.org/officeDocument/2006/relationships/slideLayout" Target="../slideLayouts/slideLayout8.xml"/><Relationship Id="rId6" Type="http://schemas.openxmlformats.org/officeDocument/2006/relationships/image" Target="../media/image61.jpe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jpeg"/><Relationship Id="rId4" Type="http://schemas.openxmlformats.org/officeDocument/2006/relationships/image" Target="../media/image59.jpeg"/><Relationship Id="rId9" Type="http://schemas.openxmlformats.org/officeDocument/2006/relationships/image" Target="../media/image64.png"/></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xml"/><Relationship Id="rId4" Type="http://schemas.openxmlformats.org/officeDocument/2006/relationships/image" Target="../media/image71.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3" name="Picture 2">
            <a:extLst>
              <a:ext uri="{FF2B5EF4-FFF2-40B4-BE49-F238E27FC236}">
                <a16:creationId xmlns:a16="http://schemas.microsoft.com/office/drawing/2014/main" id="{314DBBF4-3F67-AE45-B6C7-4519BB0E9C12}"/>
              </a:ext>
            </a:extLst>
          </p:cNvPr>
          <p:cNvPicPr>
            <a:picLocks noChangeAspect="1"/>
          </p:cNvPicPr>
          <p:nvPr/>
        </p:nvPicPr>
        <p:blipFill rotWithShape="1">
          <a:blip r:embed="rId3"/>
          <a:srcRect r="11912"/>
          <a:stretch/>
        </p:blipFill>
        <p:spPr>
          <a:xfrm>
            <a:off x="7483367" y="4166861"/>
            <a:ext cx="1660634" cy="985169"/>
          </a:xfrm>
          <a:prstGeom prst="rect">
            <a:avLst/>
          </a:prstGeom>
        </p:spPr>
      </p:pic>
      <p:sp>
        <p:nvSpPr>
          <p:cNvPr id="7" name="TextBox 6">
            <a:extLst>
              <a:ext uri="{FF2B5EF4-FFF2-40B4-BE49-F238E27FC236}">
                <a16:creationId xmlns:a16="http://schemas.microsoft.com/office/drawing/2014/main" id="{E7F51F7F-0CB5-4041-8E6E-41E006524FE1}"/>
              </a:ext>
            </a:extLst>
          </p:cNvPr>
          <p:cNvSpPr txBox="1"/>
          <p:nvPr/>
        </p:nvSpPr>
        <p:spPr>
          <a:xfrm>
            <a:off x="154218" y="155509"/>
            <a:ext cx="8988501" cy="3954929"/>
          </a:xfrm>
          <a:prstGeom prst="rect">
            <a:avLst/>
          </a:prstGeom>
          <a:noFill/>
        </p:spPr>
        <p:txBody>
          <a:bodyPr wrap="square" lIns="91440" tIns="45720" rIns="91440" bIns="45720" rtlCol="0" anchor="t">
            <a:spAutoFit/>
          </a:bodyPr>
          <a:lstStyle/>
          <a:p>
            <a:pPr>
              <a:spcBef>
                <a:spcPts val="600"/>
              </a:spcBef>
              <a:buClr>
                <a:srgbClr val="97ABBC"/>
              </a:buClr>
              <a:buSzPts val="2400"/>
            </a:pPr>
            <a:r>
              <a:rPr lang="en-US" sz="3600" b="1">
                <a:solidFill>
                  <a:srgbClr val="2185C5"/>
                </a:solidFill>
                <a:latin typeface="Lato"/>
                <a:ea typeface="Lato"/>
                <a:cs typeface="Lato"/>
                <a:sym typeface="Lato"/>
              </a:rPr>
              <a:t>S12: Exploring Nutritional Psychiatric Guidelines for a Clinical Trial on Natural Products in Children with ADHD: A Focus on Biological Sample Collection </a:t>
            </a:r>
          </a:p>
          <a:p>
            <a:pPr>
              <a:spcBef>
                <a:spcPts val="600"/>
              </a:spcBef>
              <a:buSzPts val="2400"/>
            </a:pPr>
            <a:endParaRPr lang="en-US" sz="3600" b="1">
              <a:solidFill>
                <a:srgbClr val="2185C5"/>
              </a:solidFill>
              <a:latin typeface="Lato"/>
              <a:ea typeface="Lato"/>
              <a:cs typeface="Lato"/>
            </a:endParaRPr>
          </a:p>
          <a:p>
            <a:pPr>
              <a:spcBef>
                <a:spcPts val="600"/>
              </a:spcBef>
            </a:pPr>
            <a:endParaRPr lang="en-US" sz="1600">
              <a:solidFill>
                <a:srgbClr val="677480"/>
              </a:solidFill>
              <a:latin typeface="Lato"/>
              <a:ea typeface="Lato"/>
              <a:cs typeface="Lato"/>
            </a:endParaRPr>
          </a:p>
          <a:p>
            <a:pPr>
              <a:spcBef>
                <a:spcPts val="600"/>
              </a:spcBef>
              <a:buClr>
                <a:srgbClr val="97ABBC"/>
              </a:buClr>
              <a:buSzPts val="2400"/>
            </a:pPr>
            <a:endParaRPr lang="en-US" sz="4000" b="1">
              <a:solidFill>
                <a:srgbClr val="2185C5"/>
              </a:solidFill>
              <a:latin typeface="Lato"/>
              <a:ea typeface="Lato"/>
              <a:cs typeface="Lato"/>
            </a:endParaRPr>
          </a:p>
        </p:txBody>
      </p:sp>
      <p:pic>
        <p:nvPicPr>
          <p:cNvPr id="4" name="Picture 3" descr="Ohsu Logo Png">
            <a:extLst>
              <a:ext uri="{FF2B5EF4-FFF2-40B4-BE49-F238E27FC236}">
                <a16:creationId xmlns:a16="http://schemas.microsoft.com/office/drawing/2014/main" id="{7CCDEA33-5C0E-5DB3-9ADE-43B9451B665E}"/>
              </a:ext>
            </a:extLst>
          </p:cNvPr>
          <p:cNvPicPr>
            <a:picLocks noChangeAspect="1"/>
          </p:cNvPicPr>
          <p:nvPr/>
        </p:nvPicPr>
        <p:blipFill>
          <a:blip r:embed="rId4"/>
          <a:srcRect l="8504" t="7865" r="62756" b="6742"/>
          <a:stretch/>
        </p:blipFill>
        <p:spPr>
          <a:xfrm>
            <a:off x="345628" y="3012699"/>
            <a:ext cx="379182" cy="538846"/>
          </a:xfrm>
          <a:prstGeom prst="rect">
            <a:avLst/>
          </a:prstGeom>
        </p:spPr>
      </p:pic>
      <p:pic>
        <p:nvPicPr>
          <p:cNvPr id="5" name="Picture 4" descr="Helfgott Research Institute Receives Major Funding to Test Mind-Body ...">
            <a:extLst>
              <a:ext uri="{FF2B5EF4-FFF2-40B4-BE49-F238E27FC236}">
                <a16:creationId xmlns:a16="http://schemas.microsoft.com/office/drawing/2014/main" id="{59E7DE0F-B197-09CF-8E1C-E839C6E30D27}"/>
              </a:ext>
            </a:extLst>
          </p:cNvPr>
          <p:cNvPicPr>
            <a:picLocks noChangeAspect="1"/>
          </p:cNvPicPr>
          <p:nvPr/>
        </p:nvPicPr>
        <p:blipFill>
          <a:blip r:embed="rId5"/>
          <a:srcRect l="-1" t="31753" r="45556" b="24315"/>
          <a:stretch/>
        </p:blipFill>
        <p:spPr>
          <a:xfrm>
            <a:off x="162341" y="3537348"/>
            <a:ext cx="766973" cy="322441"/>
          </a:xfrm>
          <a:prstGeom prst="rect">
            <a:avLst/>
          </a:prstGeom>
        </p:spPr>
      </p:pic>
      <p:sp>
        <p:nvSpPr>
          <p:cNvPr id="8" name="TextBox 7">
            <a:extLst>
              <a:ext uri="{FF2B5EF4-FFF2-40B4-BE49-F238E27FC236}">
                <a16:creationId xmlns:a16="http://schemas.microsoft.com/office/drawing/2014/main" id="{1916D9A4-D466-6E63-F5BB-D4BD086150A5}"/>
              </a:ext>
            </a:extLst>
          </p:cNvPr>
          <p:cNvSpPr txBox="1"/>
          <p:nvPr/>
        </p:nvSpPr>
        <p:spPr>
          <a:xfrm>
            <a:off x="0" y="2597201"/>
            <a:ext cx="914271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677480"/>
                </a:solidFill>
                <a:latin typeface="Lato"/>
                <a:cs typeface="Segoe UI"/>
              </a:rPr>
              <a:t>Hayleigh Ast, ND; Jeanette Johnstone, PhD, MA; Taryn </a:t>
            </a:r>
            <a:r>
              <a:rPr lang="en-US" sz="1600" err="1">
                <a:solidFill>
                  <a:srgbClr val="677480"/>
                </a:solidFill>
                <a:latin typeface="Lato"/>
                <a:cs typeface="Segoe UI"/>
              </a:rPr>
              <a:t>Machingo</a:t>
            </a:r>
            <a:r>
              <a:rPr lang="en-US" sz="1600">
                <a:solidFill>
                  <a:srgbClr val="677480"/>
                </a:solidFill>
                <a:latin typeface="Lato"/>
                <a:cs typeface="Segoe UI"/>
              </a:rPr>
              <a:t>, ND, MS; Lydia Norby-Adams, BA</a:t>
            </a:r>
            <a:endParaRPr lang="en-US"/>
          </a:p>
          <a:p>
            <a:endParaRPr lang="en-US" sz="1600">
              <a:solidFill>
                <a:srgbClr val="677480"/>
              </a:solidFill>
              <a:latin typeface="Lato"/>
              <a:cs typeface="Segoe UI"/>
            </a:endParaRPr>
          </a:p>
          <a:p>
            <a:r>
              <a:rPr lang="en-US" sz="1600">
                <a:solidFill>
                  <a:srgbClr val="677480"/>
                </a:solidFill>
                <a:latin typeface="Lato"/>
                <a:cs typeface="Segoe UI"/>
              </a:rPr>
              <a:t>                            </a:t>
            </a:r>
          </a:p>
        </p:txBody>
      </p:sp>
      <p:pic>
        <p:nvPicPr>
          <p:cNvPr id="2" name="Picture 1" descr="2025 International Congress on Integrative Medicine and Health">
            <a:extLst>
              <a:ext uri="{FF2B5EF4-FFF2-40B4-BE49-F238E27FC236}">
                <a16:creationId xmlns:a16="http://schemas.microsoft.com/office/drawing/2014/main" id="{EDFE8C85-4C2C-588E-291F-DB45377DAEC0}"/>
              </a:ext>
            </a:extLst>
          </p:cNvPr>
          <p:cNvPicPr>
            <a:picLocks noChangeAspect="1"/>
          </p:cNvPicPr>
          <p:nvPr/>
        </p:nvPicPr>
        <p:blipFill>
          <a:blip r:embed="rId6"/>
          <a:stretch>
            <a:fillRect/>
          </a:stretch>
        </p:blipFill>
        <p:spPr>
          <a:xfrm>
            <a:off x="154218" y="4302146"/>
            <a:ext cx="1966984" cy="714597"/>
          </a:xfrm>
          <a:prstGeom prst="rect">
            <a:avLst/>
          </a:prstGeom>
        </p:spPr>
      </p:pic>
      <p:sp>
        <p:nvSpPr>
          <p:cNvPr id="10" name="TextBox 9">
            <a:extLst>
              <a:ext uri="{FF2B5EF4-FFF2-40B4-BE49-F238E27FC236}">
                <a16:creationId xmlns:a16="http://schemas.microsoft.com/office/drawing/2014/main" id="{26C2228E-54C5-1861-55B1-D89E22D836E8}"/>
              </a:ext>
            </a:extLst>
          </p:cNvPr>
          <p:cNvSpPr txBox="1"/>
          <p:nvPr/>
        </p:nvSpPr>
        <p:spPr>
          <a:xfrm>
            <a:off x="916219" y="3168016"/>
            <a:ext cx="5603114" cy="738664"/>
          </a:xfrm>
          <a:prstGeom prst="rect">
            <a:avLst/>
          </a:prstGeom>
          <a:noFill/>
        </p:spPr>
        <p:txBody>
          <a:bodyPr wrap="square">
            <a:spAutoFit/>
          </a:bodyPr>
          <a:lstStyle/>
          <a:p>
            <a:r>
              <a:rPr lang="en-US" sz="1400">
                <a:solidFill>
                  <a:srgbClr val="677480"/>
                </a:solidFill>
                <a:latin typeface="Lato"/>
                <a:cs typeface="Segoe UI"/>
              </a:rPr>
              <a:t>The SNACK Lab at Oregon Health &amp; Science University ​</a:t>
            </a:r>
          </a:p>
          <a:p>
            <a:endParaRPr lang="en-US" sz="1400">
              <a:solidFill>
                <a:srgbClr val="677480"/>
              </a:solidFill>
              <a:latin typeface="Lato"/>
              <a:cs typeface="Segoe UI"/>
            </a:endParaRPr>
          </a:p>
          <a:p>
            <a:r>
              <a:rPr lang="en-US" sz="1400">
                <a:solidFill>
                  <a:srgbClr val="677480"/>
                </a:solidFill>
                <a:latin typeface="Lato"/>
                <a:cs typeface="Segoe UI"/>
              </a:rPr>
              <a:t>Helfgott Research Institute National University of Natural Medicine</a:t>
            </a:r>
          </a:p>
        </p:txBody>
      </p:sp>
    </p:spTree>
    <p:extLst>
      <p:ext uri="{BB962C8B-B14F-4D97-AF65-F5344CB8AC3E}">
        <p14:creationId xmlns:p14="http://schemas.microsoft.com/office/powerpoint/2010/main" val="3173803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3">
          <a:extLst>
            <a:ext uri="{FF2B5EF4-FFF2-40B4-BE49-F238E27FC236}">
              <a16:creationId xmlns:a16="http://schemas.microsoft.com/office/drawing/2014/main" id="{D7F6ED8D-FDE1-F1A8-A033-F35329D46D9B}"/>
            </a:ext>
          </a:extLst>
        </p:cNvPr>
        <p:cNvGrpSpPr/>
        <p:nvPr/>
      </p:nvGrpSpPr>
      <p:grpSpPr>
        <a:xfrm>
          <a:off x="0" y="0"/>
          <a:ext cx="0" cy="0"/>
          <a:chOff x="0" y="0"/>
          <a:chExt cx="0" cy="0"/>
        </a:xfrm>
      </p:grpSpPr>
      <p:sp>
        <p:nvSpPr>
          <p:cNvPr id="124" name="Google Shape;124;p17">
            <a:extLst>
              <a:ext uri="{FF2B5EF4-FFF2-40B4-BE49-F238E27FC236}">
                <a16:creationId xmlns:a16="http://schemas.microsoft.com/office/drawing/2014/main" id="{D9B6584F-A9A9-1438-1C9C-3669A24BDA82}"/>
              </a:ext>
            </a:extLst>
          </p:cNvPr>
          <p:cNvSpPr txBox="1">
            <a:spLocks noGrp="1"/>
          </p:cNvSpPr>
          <p:nvPr>
            <p:ph type="title"/>
          </p:nvPr>
        </p:nvSpPr>
        <p:spPr>
          <a:xfrm>
            <a:off x="1340700" y="400918"/>
            <a:ext cx="6462600" cy="857400"/>
          </a:xfrm>
          <a:prstGeom prst="rect">
            <a:avLst/>
          </a:prstGeom>
        </p:spPr>
        <p:txBody>
          <a:bodyPr spcFirstLastPara="1" wrap="square" lIns="91425" tIns="91425" rIns="91425" bIns="91425" anchor="b" anchorCtr="0">
            <a:noAutofit/>
          </a:bodyPr>
          <a:lstStyle/>
          <a:p>
            <a:r>
              <a:rPr lang="en"/>
              <a:t>Clinical Trial Guidelines</a:t>
            </a:r>
          </a:p>
        </p:txBody>
      </p:sp>
      <p:sp>
        <p:nvSpPr>
          <p:cNvPr id="125" name="Google Shape;125;p17">
            <a:extLst>
              <a:ext uri="{FF2B5EF4-FFF2-40B4-BE49-F238E27FC236}">
                <a16:creationId xmlns:a16="http://schemas.microsoft.com/office/drawing/2014/main" id="{0F007740-42E9-DC7B-A4A0-D1E98EFCBF18}"/>
              </a:ext>
            </a:extLst>
          </p:cNvPr>
          <p:cNvSpPr txBox="1">
            <a:spLocks noGrp="1"/>
          </p:cNvSpPr>
          <p:nvPr>
            <p:ph type="body" idx="1"/>
          </p:nvPr>
        </p:nvSpPr>
        <p:spPr>
          <a:xfrm>
            <a:off x="882785" y="1260456"/>
            <a:ext cx="7378430" cy="3013150"/>
          </a:xfrm>
          <a:prstGeom prst="rect">
            <a:avLst/>
          </a:prstGeom>
        </p:spPr>
        <p:txBody>
          <a:bodyPr spcFirstLastPara="1" wrap="square" lIns="91425" tIns="91425" rIns="91425" bIns="91425" anchor="t" anchorCtr="0">
            <a:noAutofit/>
          </a:bodyPr>
          <a:lstStyle/>
          <a:p>
            <a:pPr>
              <a:spcBef>
                <a:spcPts val="0"/>
              </a:spcBef>
              <a:buFont typeface="Wingdings" panose="05000000000000000000" pitchFamily="2" charset="2"/>
              <a:buChar char="§"/>
            </a:pPr>
            <a:r>
              <a:rPr lang="en-US">
                <a:solidFill>
                  <a:schemeClr val="tx1"/>
                </a:solidFill>
              </a:rPr>
              <a:t>18 ISNPR researchers – Delphi process</a:t>
            </a:r>
          </a:p>
          <a:p>
            <a:pPr>
              <a:spcBef>
                <a:spcPts val="0"/>
              </a:spcBef>
              <a:buFont typeface="Wingdings" panose="05000000000000000000" pitchFamily="2" charset="2"/>
              <a:buChar char="§"/>
            </a:pPr>
            <a:r>
              <a:rPr lang="en-US">
                <a:solidFill>
                  <a:schemeClr val="tx1"/>
                </a:solidFill>
              </a:rPr>
              <a:t>61 Recommendations</a:t>
            </a:r>
          </a:p>
          <a:p>
            <a:pPr>
              <a:spcBef>
                <a:spcPts val="0"/>
              </a:spcBef>
              <a:buFont typeface="Wingdings" panose="05000000000000000000" pitchFamily="2" charset="2"/>
              <a:buChar char="§"/>
            </a:pPr>
            <a:r>
              <a:rPr lang="en-US">
                <a:solidFill>
                  <a:schemeClr val="tx1"/>
                </a:solidFill>
              </a:rPr>
              <a:t>8 Key Areas</a:t>
            </a:r>
          </a:p>
        </p:txBody>
      </p:sp>
      <p:sp>
        <p:nvSpPr>
          <p:cNvPr id="126" name="Google Shape;126;p17">
            <a:extLst>
              <a:ext uri="{FF2B5EF4-FFF2-40B4-BE49-F238E27FC236}">
                <a16:creationId xmlns:a16="http://schemas.microsoft.com/office/drawing/2014/main" id="{E629BACF-472D-98F3-ED9B-301CD07143DB}"/>
              </a:ext>
            </a:extLst>
          </p:cNvPr>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10</a:t>
            </a:fld>
            <a:endParaRPr/>
          </a:p>
        </p:txBody>
      </p:sp>
      <p:sp>
        <p:nvSpPr>
          <p:cNvPr id="2" name="TextBox 1">
            <a:extLst>
              <a:ext uri="{FF2B5EF4-FFF2-40B4-BE49-F238E27FC236}">
                <a16:creationId xmlns:a16="http://schemas.microsoft.com/office/drawing/2014/main" id="{14322E85-855E-E9A8-517B-2046968B411C}"/>
              </a:ext>
            </a:extLst>
          </p:cNvPr>
          <p:cNvSpPr txBox="1"/>
          <p:nvPr/>
        </p:nvSpPr>
        <p:spPr>
          <a:xfrm>
            <a:off x="4971456" y="4540826"/>
            <a:ext cx="328717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Lato"/>
              </a:rPr>
              <a:t>Marx et al., 2024 British J of Nutrition</a:t>
            </a:r>
          </a:p>
        </p:txBody>
      </p:sp>
    </p:spTree>
    <p:extLst>
      <p:ext uri="{BB962C8B-B14F-4D97-AF65-F5344CB8AC3E}">
        <p14:creationId xmlns:p14="http://schemas.microsoft.com/office/powerpoint/2010/main" val="2683856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BB4AA-CB56-7337-548C-B4EAFC0D3F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31DFF6-52F5-C827-98F7-6A95480DBAB2}"/>
              </a:ext>
            </a:extLst>
          </p:cNvPr>
          <p:cNvSpPr>
            <a:spLocks noGrp="1"/>
          </p:cNvSpPr>
          <p:nvPr>
            <p:ph type="title"/>
          </p:nvPr>
        </p:nvSpPr>
        <p:spPr/>
        <p:txBody>
          <a:bodyPr/>
          <a:lstStyle/>
          <a:p>
            <a:r>
              <a:rPr lang="en-US"/>
              <a:t>Recommendations: </a:t>
            </a:r>
            <a:r>
              <a:rPr lang="en-US">
                <a:solidFill>
                  <a:schemeClr val="bg2"/>
                </a:solidFill>
              </a:rPr>
              <a:t>Study Team</a:t>
            </a:r>
          </a:p>
        </p:txBody>
      </p:sp>
      <p:sp>
        <p:nvSpPr>
          <p:cNvPr id="3" name="Text Placeholder 2">
            <a:extLst>
              <a:ext uri="{FF2B5EF4-FFF2-40B4-BE49-F238E27FC236}">
                <a16:creationId xmlns:a16="http://schemas.microsoft.com/office/drawing/2014/main" id="{E959DED0-EBC4-BC30-0F8D-A493DD6490D9}"/>
              </a:ext>
            </a:extLst>
          </p:cNvPr>
          <p:cNvSpPr>
            <a:spLocks noGrp="1"/>
          </p:cNvSpPr>
          <p:nvPr>
            <p:ph type="body" idx="1"/>
          </p:nvPr>
        </p:nvSpPr>
        <p:spPr/>
        <p:txBody>
          <a:bodyPr/>
          <a:lstStyle/>
          <a:p>
            <a:r>
              <a:rPr lang="en-US"/>
              <a:t>Multidisciplinary team</a:t>
            </a:r>
          </a:p>
          <a:p>
            <a:r>
              <a:rPr lang="en-US"/>
              <a:t>Engage individuals with lived experience</a:t>
            </a:r>
          </a:p>
          <a:p>
            <a:r>
              <a:rPr lang="en-US"/>
              <a:t>Registered dieticians for dietary studies</a:t>
            </a:r>
          </a:p>
        </p:txBody>
      </p:sp>
      <p:sp>
        <p:nvSpPr>
          <p:cNvPr id="4" name="Slide Number Placeholder 3">
            <a:extLst>
              <a:ext uri="{FF2B5EF4-FFF2-40B4-BE49-F238E27FC236}">
                <a16:creationId xmlns:a16="http://schemas.microsoft.com/office/drawing/2014/main" id="{00A777CF-BFF5-1604-9C21-94268E0C0B5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11</a:t>
            </a:fld>
            <a:endParaRPr lang="en"/>
          </a:p>
        </p:txBody>
      </p:sp>
      <p:pic>
        <p:nvPicPr>
          <p:cNvPr id="5" name="Picture 4" descr="A group of people with different colored hair&#10;&#10;AI-generated content may be incorrect.">
            <a:extLst>
              <a:ext uri="{FF2B5EF4-FFF2-40B4-BE49-F238E27FC236}">
                <a16:creationId xmlns:a16="http://schemas.microsoft.com/office/drawing/2014/main" id="{B18B66C7-AE63-CA4B-B04D-B08D3ADDF169}"/>
              </a:ext>
            </a:extLst>
          </p:cNvPr>
          <p:cNvPicPr>
            <a:picLocks noChangeAspect="1"/>
          </p:cNvPicPr>
          <p:nvPr/>
        </p:nvPicPr>
        <p:blipFill>
          <a:blip r:embed="rId3"/>
          <a:stretch>
            <a:fillRect/>
          </a:stretch>
        </p:blipFill>
        <p:spPr>
          <a:xfrm>
            <a:off x="5492956" y="3284866"/>
            <a:ext cx="3498397" cy="1641022"/>
          </a:xfrm>
          <a:prstGeom prst="rect">
            <a:avLst/>
          </a:prstGeom>
        </p:spPr>
      </p:pic>
    </p:spTree>
    <p:extLst>
      <p:ext uri="{BB962C8B-B14F-4D97-AF65-F5344CB8AC3E}">
        <p14:creationId xmlns:p14="http://schemas.microsoft.com/office/powerpoint/2010/main" val="37514080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522A4-6FC1-C658-25D1-2AD0396365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0BD094-1BD9-DE52-5A3A-8D14E566B6A8}"/>
              </a:ext>
            </a:extLst>
          </p:cNvPr>
          <p:cNvSpPr>
            <a:spLocks noGrp="1"/>
          </p:cNvSpPr>
          <p:nvPr>
            <p:ph type="title"/>
          </p:nvPr>
        </p:nvSpPr>
        <p:spPr>
          <a:xfrm>
            <a:off x="893700" y="134030"/>
            <a:ext cx="6462600" cy="857400"/>
          </a:xfrm>
        </p:spPr>
        <p:txBody>
          <a:bodyPr/>
          <a:lstStyle/>
          <a:p>
            <a:r>
              <a:rPr lang="en-US"/>
              <a:t>Recommendations: </a:t>
            </a:r>
            <a:r>
              <a:rPr lang="en-US">
                <a:solidFill>
                  <a:schemeClr val="bg2"/>
                </a:solidFill>
              </a:rPr>
              <a:t>Trial Design</a:t>
            </a:r>
          </a:p>
        </p:txBody>
      </p:sp>
      <p:sp>
        <p:nvSpPr>
          <p:cNvPr id="3" name="Text Placeholder 2">
            <a:extLst>
              <a:ext uri="{FF2B5EF4-FFF2-40B4-BE49-F238E27FC236}">
                <a16:creationId xmlns:a16="http://schemas.microsoft.com/office/drawing/2014/main" id="{75B18663-181F-5851-8C04-AA0C96C2611B}"/>
              </a:ext>
            </a:extLst>
          </p:cNvPr>
          <p:cNvSpPr>
            <a:spLocks noGrp="1"/>
          </p:cNvSpPr>
          <p:nvPr>
            <p:ph type="body" idx="1"/>
          </p:nvPr>
        </p:nvSpPr>
        <p:spPr>
          <a:xfrm>
            <a:off x="893700" y="899454"/>
            <a:ext cx="7605600" cy="3511479"/>
          </a:xfrm>
        </p:spPr>
        <p:txBody>
          <a:bodyPr/>
          <a:lstStyle/>
          <a:p>
            <a:r>
              <a:rPr lang="en-US"/>
              <a:t>Consider participant burden, potential adherence barriers</a:t>
            </a:r>
          </a:p>
          <a:p>
            <a:r>
              <a:rPr lang="en-US"/>
              <a:t>Predefine adherence assessment methods</a:t>
            </a:r>
          </a:p>
          <a:p>
            <a:r>
              <a:rPr lang="en-US"/>
              <a:t>Consider multimodal data collection methods  </a:t>
            </a:r>
          </a:p>
          <a:p>
            <a:r>
              <a:rPr lang="en-US"/>
              <a:t>Mitigate expectancy bias </a:t>
            </a:r>
          </a:p>
          <a:p>
            <a:r>
              <a:rPr lang="en-US"/>
              <a:t>Ensure adequate power </a:t>
            </a:r>
          </a:p>
          <a:p>
            <a:r>
              <a:rPr lang="en-US"/>
              <a:t>Specify sufficient dose/duration</a:t>
            </a:r>
          </a:p>
        </p:txBody>
      </p:sp>
      <p:sp>
        <p:nvSpPr>
          <p:cNvPr id="4" name="Slide Number Placeholder 3">
            <a:extLst>
              <a:ext uri="{FF2B5EF4-FFF2-40B4-BE49-F238E27FC236}">
                <a16:creationId xmlns:a16="http://schemas.microsoft.com/office/drawing/2014/main" id="{20C0DA80-E391-28B5-B3D9-FE0E7AD6B7E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12</a:t>
            </a:fld>
            <a:endParaRPr lang="en"/>
          </a:p>
        </p:txBody>
      </p:sp>
      <p:pic>
        <p:nvPicPr>
          <p:cNvPr id="5" name="Picture 4" descr="People sitting on the floor with drawings on the ground&#10;&#10;AI-generated content may be incorrect.">
            <a:extLst>
              <a:ext uri="{FF2B5EF4-FFF2-40B4-BE49-F238E27FC236}">
                <a16:creationId xmlns:a16="http://schemas.microsoft.com/office/drawing/2014/main" id="{46841E44-3888-FFE2-C71C-B5C514497E04}"/>
              </a:ext>
            </a:extLst>
          </p:cNvPr>
          <p:cNvPicPr>
            <a:picLocks noChangeAspect="1"/>
          </p:cNvPicPr>
          <p:nvPr/>
        </p:nvPicPr>
        <p:blipFill>
          <a:blip r:embed="rId3"/>
          <a:stretch>
            <a:fillRect/>
          </a:stretch>
        </p:blipFill>
        <p:spPr>
          <a:xfrm>
            <a:off x="6244318" y="3416073"/>
            <a:ext cx="2786743" cy="1593397"/>
          </a:xfrm>
          <a:prstGeom prst="rect">
            <a:avLst/>
          </a:prstGeom>
        </p:spPr>
      </p:pic>
      <p:pic>
        <p:nvPicPr>
          <p:cNvPr id="6" name="Picture 5">
            <a:extLst>
              <a:ext uri="{FF2B5EF4-FFF2-40B4-BE49-F238E27FC236}">
                <a16:creationId xmlns:a16="http://schemas.microsoft.com/office/drawing/2014/main" id="{352AE661-81A4-4B86-81B9-294E87159740}"/>
              </a:ext>
            </a:extLst>
          </p:cNvPr>
          <p:cNvPicPr>
            <a:picLocks noChangeAspect="1"/>
          </p:cNvPicPr>
          <p:nvPr/>
        </p:nvPicPr>
        <p:blipFill>
          <a:blip r:embed="rId4"/>
          <a:stretch>
            <a:fillRect/>
          </a:stretch>
        </p:blipFill>
        <p:spPr>
          <a:xfrm>
            <a:off x="7356300" y="1566616"/>
            <a:ext cx="1588146" cy="1411347"/>
          </a:xfrm>
          <a:prstGeom prst="rect">
            <a:avLst/>
          </a:prstGeom>
        </p:spPr>
      </p:pic>
    </p:spTree>
    <p:extLst>
      <p:ext uri="{BB962C8B-B14F-4D97-AF65-F5344CB8AC3E}">
        <p14:creationId xmlns:p14="http://schemas.microsoft.com/office/powerpoint/2010/main" val="395858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F21FB-4EBF-1D1E-48FE-150CDC31BF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E15808-C9B1-474B-F81E-963AB0498B0A}"/>
              </a:ext>
            </a:extLst>
          </p:cNvPr>
          <p:cNvSpPr>
            <a:spLocks noGrp="1"/>
          </p:cNvSpPr>
          <p:nvPr>
            <p:ph type="title"/>
          </p:nvPr>
        </p:nvSpPr>
        <p:spPr/>
        <p:txBody>
          <a:bodyPr/>
          <a:lstStyle/>
          <a:p>
            <a:r>
              <a:rPr lang="en-US"/>
              <a:t>Recommendations: </a:t>
            </a:r>
            <a:r>
              <a:rPr lang="en-US">
                <a:solidFill>
                  <a:schemeClr val="bg2"/>
                </a:solidFill>
              </a:rPr>
              <a:t>Participants</a:t>
            </a:r>
          </a:p>
        </p:txBody>
      </p:sp>
      <p:sp>
        <p:nvSpPr>
          <p:cNvPr id="3" name="Text Placeholder 2">
            <a:extLst>
              <a:ext uri="{FF2B5EF4-FFF2-40B4-BE49-F238E27FC236}">
                <a16:creationId xmlns:a16="http://schemas.microsoft.com/office/drawing/2014/main" id="{5E5BF6C8-9A3D-B64B-CFE6-949F4B230296}"/>
              </a:ext>
            </a:extLst>
          </p:cNvPr>
          <p:cNvSpPr>
            <a:spLocks noGrp="1"/>
          </p:cNvSpPr>
          <p:nvPr>
            <p:ph type="body" idx="1"/>
          </p:nvPr>
        </p:nvSpPr>
        <p:spPr>
          <a:xfrm>
            <a:off x="896233" y="1273633"/>
            <a:ext cx="7858692" cy="3511479"/>
          </a:xfrm>
        </p:spPr>
        <p:txBody>
          <a:bodyPr/>
          <a:lstStyle/>
          <a:p>
            <a:r>
              <a:rPr lang="en-US"/>
              <a:t>Use recruitment strategies to enhance sample generalizability</a:t>
            </a:r>
          </a:p>
          <a:p>
            <a:r>
              <a:rPr lang="en-US"/>
              <a:t>Account for comorbidities</a:t>
            </a:r>
          </a:p>
          <a:p>
            <a:r>
              <a:rPr lang="en-US"/>
              <a:t>Enroll participants with sufficient "disorder" to avoid potential floor effect</a:t>
            </a:r>
          </a:p>
          <a:p>
            <a:r>
              <a:rPr lang="en-US"/>
              <a:t>Use accepted cut-offs for eligibility criteria</a:t>
            </a:r>
          </a:p>
        </p:txBody>
      </p:sp>
      <p:sp>
        <p:nvSpPr>
          <p:cNvPr id="4" name="Slide Number Placeholder 3">
            <a:extLst>
              <a:ext uri="{FF2B5EF4-FFF2-40B4-BE49-F238E27FC236}">
                <a16:creationId xmlns:a16="http://schemas.microsoft.com/office/drawing/2014/main" id="{FA310712-4E0C-34E8-56AE-0A7F904F84E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13</a:t>
            </a:fld>
            <a:endParaRPr lang="en"/>
          </a:p>
        </p:txBody>
      </p:sp>
      <p:pic>
        <p:nvPicPr>
          <p:cNvPr id="5" name="Picture 4">
            <a:extLst>
              <a:ext uri="{FF2B5EF4-FFF2-40B4-BE49-F238E27FC236}">
                <a16:creationId xmlns:a16="http://schemas.microsoft.com/office/drawing/2014/main" id="{D0149085-2F62-DD3D-3CCC-FEFFAD592142}"/>
              </a:ext>
            </a:extLst>
          </p:cNvPr>
          <p:cNvPicPr>
            <a:picLocks noChangeAspect="1"/>
          </p:cNvPicPr>
          <p:nvPr/>
        </p:nvPicPr>
        <p:blipFill>
          <a:blip r:embed="rId3"/>
          <a:stretch>
            <a:fillRect/>
          </a:stretch>
        </p:blipFill>
        <p:spPr>
          <a:xfrm>
            <a:off x="7219949" y="3858303"/>
            <a:ext cx="1798865" cy="1157969"/>
          </a:xfrm>
          <a:prstGeom prst="rect">
            <a:avLst/>
          </a:prstGeom>
        </p:spPr>
      </p:pic>
    </p:spTree>
    <p:extLst>
      <p:ext uri="{BB962C8B-B14F-4D97-AF65-F5344CB8AC3E}">
        <p14:creationId xmlns:p14="http://schemas.microsoft.com/office/powerpoint/2010/main" val="530417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2A32F-3299-6DAB-EF97-08C907A382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95582F-235F-A1AB-8069-03B5E47B6899}"/>
              </a:ext>
            </a:extLst>
          </p:cNvPr>
          <p:cNvSpPr>
            <a:spLocks noGrp="1"/>
          </p:cNvSpPr>
          <p:nvPr>
            <p:ph type="title"/>
          </p:nvPr>
        </p:nvSpPr>
        <p:spPr>
          <a:xfrm>
            <a:off x="509979" y="358388"/>
            <a:ext cx="6462600" cy="857400"/>
          </a:xfrm>
        </p:spPr>
        <p:txBody>
          <a:bodyPr/>
          <a:lstStyle/>
          <a:p>
            <a:r>
              <a:rPr lang="en-US"/>
              <a:t>Recommendations: </a:t>
            </a:r>
            <a:r>
              <a:rPr lang="en-US">
                <a:solidFill>
                  <a:schemeClr val="bg2"/>
                </a:solidFill>
              </a:rPr>
              <a:t>Interventions</a:t>
            </a:r>
          </a:p>
        </p:txBody>
      </p:sp>
      <p:sp>
        <p:nvSpPr>
          <p:cNvPr id="3" name="Text Placeholder 2">
            <a:extLst>
              <a:ext uri="{FF2B5EF4-FFF2-40B4-BE49-F238E27FC236}">
                <a16:creationId xmlns:a16="http://schemas.microsoft.com/office/drawing/2014/main" id="{340B2F31-DF77-5996-1D29-B176F0FA0928}"/>
              </a:ext>
            </a:extLst>
          </p:cNvPr>
          <p:cNvSpPr>
            <a:spLocks noGrp="1"/>
          </p:cNvSpPr>
          <p:nvPr>
            <p:ph type="body" idx="1"/>
          </p:nvPr>
        </p:nvSpPr>
        <p:spPr>
          <a:xfrm>
            <a:off x="509979" y="1373588"/>
            <a:ext cx="7458642" cy="3511479"/>
          </a:xfrm>
        </p:spPr>
        <p:txBody>
          <a:bodyPr/>
          <a:lstStyle/>
          <a:p>
            <a:r>
              <a:rPr lang="en-US"/>
              <a:t>Manualize the intervention; document fidelity or adherence</a:t>
            </a:r>
          </a:p>
          <a:p>
            <a:r>
              <a:rPr lang="en-US"/>
              <a:t>Consider safety guidelines</a:t>
            </a:r>
          </a:p>
          <a:p>
            <a:r>
              <a:rPr lang="en-US"/>
              <a:t>Ensure tailored delivery to the population</a:t>
            </a:r>
          </a:p>
          <a:p>
            <a:r>
              <a:rPr lang="en-US"/>
              <a:t>In rural or remote areas – ensure ingredient availability, transport is available</a:t>
            </a:r>
          </a:p>
        </p:txBody>
      </p:sp>
      <p:sp>
        <p:nvSpPr>
          <p:cNvPr id="4" name="Slide Number Placeholder 3">
            <a:extLst>
              <a:ext uri="{FF2B5EF4-FFF2-40B4-BE49-F238E27FC236}">
                <a16:creationId xmlns:a16="http://schemas.microsoft.com/office/drawing/2014/main" id="{FC06E7B6-3362-00F8-F806-D16BB130FEE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14</a:t>
            </a:fld>
            <a:endParaRPr lang="en"/>
          </a:p>
        </p:txBody>
      </p:sp>
      <p:pic>
        <p:nvPicPr>
          <p:cNvPr id="5" name="Picture 4">
            <a:extLst>
              <a:ext uri="{FF2B5EF4-FFF2-40B4-BE49-F238E27FC236}">
                <a16:creationId xmlns:a16="http://schemas.microsoft.com/office/drawing/2014/main" id="{3F069BE6-313D-74F9-A07D-6DA076132855}"/>
              </a:ext>
            </a:extLst>
          </p:cNvPr>
          <p:cNvPicPr>
            <a:picLocks noChangeAspect="1"/>
          </p:cNvPicPr>
          <p:nvPr/>
        </p:nvPicPr>
        <p:blipFill>
          <a:blip r:embed="rId3"/>
          <a:stretch>
            <a:fillRect/>
          </a:stretch>
        </p:blipFill>
        <p:spPr>
          <a:xfrm>
            <a:off x="6896273" y="3227614"/>
            <a:ext cx="2254704" cy="1782536"/>
          </a:xfrm>
          <a:prstGeom prst="rect">
            <a:avLst/>
          </a:prstGeom>
        </p:spPr>
      </p:pic>
    </p:spTree>
    <p:extLst>
      <p:ext uri="{BB962C8B-B14F-4D97-AF65-F5344CB8AC3E}">
        <p14:creationId xmlns:p14="http://schemas.microsoft.com/office/powerpoint/2010/main" val="384646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6BF33-908C-EEA6-4317-2F97F1166E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69F43F-7D00-7647-1BF7-ABF95D0D1A05}"/>
              </a:ext>
            </a:extLst>
          </p:cNvPr>
          <p:cNvSpPr>
            <a:spLocks noGrp="1"/>
          </p:cNvSpPr>
          <p:nvPr>
            <p:ph type="title"/>
          </p:nvPr>
        </p:nvSpPr>
        <p:spPr>
          <a:xfrm>
            <a:off x="893700" y="358388"/>
            <a:ext cx="8013814" cy="922713"/>
          </a:xfrm>
        </p:spPr>
        <p:txBody>
          <a:bodyPr/>
          <a:lstStyle/>
          <a:p>
            <a:r>
              <a:rPr lang="en-US" sz="2800"/>
              <a:t>Recommendations: </a:t>
            </a:r>
            <a:r>
              <a:rPr lang="en-US" sz="2800">
                <a:solidFill>
                  <a:schemeClr val="bg2"/>
                </a:solidFill>
              </a:rPr>
              <a:t>Comparator</a:t>
            </a:r>
          </a:p>
        </p:txBody>
      </p:sp>
      <p:sp>
        <p:nvSpPr>
          <p:cNvPr id="3" name="Text Placeholder 2">
            <a:extLst>
              <a:ext uri="{FF2B5EF4-FFF2-40B4-BE49-F238E27FC236}">
                <a16:creationId xmlns:a16="http://schemas.microsoft.com/office/drawing/2014/main" id="{C1C2E64E-3036-D254-6074-AF0BC40DB305}"/>
              </a:ext>
            </a:extLst>
          </p:cNvPr>
          <p:cNvSpPr>
            <a:spLocks noGrp="1"/>
          </p:cNvSpPr>
          <p:nvPr>
            <p:ph type="body" idx="1"/>
          </p:nvPr>
        </p:nvSpPr>
        <p:spPr>
          <a:xfrm>
            <a:off x="893700" y="1373588"/>
            <a:ext cx="7883185" cy="3511479"/>
          </a:xfrm>
        </p:spPr>
        <p:txBody>
          <a:bodyPr/>
          <a:lstStyle/>
          <a:p>
            <a:r>
              <a:rPr lang="en-US"/>
              <a:t>Use a placebo, not a waitlist</a:t>
            </a:r>
          </a:p>
          <a:p>
            <a:r>
              <a:rPr lang="en-US"/>
              <a:t>Justify and explain comparison condition</a:t>
            </a:r>
          </a:p>
          <a:p>
            <a:r>
              <a:rPr lang="en-US"/>
              <a:t>Match expectancy and engagement in the control </a:t>
            </a:r>
          </a:p>
          <a:p>
            <a:r>
              <a:rPr lang="en-US"/>
              <a:t>Consider non-inferiority trial designs for current treatments</a:t>
            </a:r>
          </a:p>
        </p:txBody>
      </p:sp>
      <p:sp>
        <p:nvSpPr>
          <p:cNvPr id="4" name="Slide Number Placeholder 3">
            <a:extLst>
              <a:ext uri="{FF2B5EF4-FFF2-40B4-BE49-F238E27FC236}">
                <a16:creationId xmlns:a16="http://schemas.microsoft.com/office/drawing/2014/main" id="{BC82ED9C-8864-F4C8-5614-89F1AC19196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15</a:t>
            </a:fld>
            <a:endParaRPr lang="en"/>
          </a:p>
        </p:txBody>
      </p:sp>
      <p:pic>
        <p:nvPicPr>
          <p:cNvPr id="5" name="Picture 4" descr="A group of pills and tablets&#10;&#10;AI-generated content may be incorrect.">
            <a:extLst>
              <a:ext uri="{FF2B5EF4-FFF2-40B4-BE49-F238E27FC236}">
                <a16:creationId xmlns:a16="http://schemas.microsoft.com/office/drawing/2014/main" id="{636E9AD1-913D-F3EA-5DC1-D6242144AAFA}"/>
              </a:ext>
            </a:extLst>
          </p:cNvPr>
          <p:cNvPicPr>
            <a:picLocks noChangeAspect="1"/>
          </p:cNvPicPr>
          <p:nvPr/>
        </p:nvPicPr>
        <p:blipFill>
          <a:blip r:embed="rId3"/>
          <a:stretch>
            <a:fillRect/>
          </a:stretch>
        </p:blipFill>
        <p:spPr>
          <a:xfrm>
            <a:off x="4625068" y="3394982"/>
            <a:ext cx="4286250" cy="1619250"/>
          </a:xfrm>
          <a:prstGeom prst="rect">
            <a:avLst/>
          </a:prstGeom>
        </p:spPr>
      </p:pic>
    </p:spTree>
    <p:extLst>
      <p:ext uri="{BB962C8B-B14F-4D97-AF65-F5344CB8AC3E}">
        <p14:creationId xmlns:p14="http://schemas.microsoft.com/office/powerpoint/2010/main" val="420075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3B7D8-AE93-9463-9A2E-E507C02BBF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920C85-224B-87FD-A882-44FA7C8B5C07}"/>
              </a:ext>
            </a:extLst>
          </p:cNvPr>
          <p:cNvSpPr>
            <a:spLocks noGrp="1"/>
          </p:cNvSpPr>
          <p:nvPr>
            <p:ph type="title"/>
          </p:nvPr>
        </p:nvSpPr>
        <p:spPr/>
        <p:txBody>
          <a:bodyPr/>
          <a:lstStyle/>
          <a:p>
            <a:r>
              <a:rPr lang="en-US"/>
              <a:t>Recommendations: </a:t>
            </a:r>
            <a:r>
              <a:rPr lang="en-US">
                <a:solidFill>
                  <a:schemeClr val="bg2"/>
                </a:solidFill>
              </a:rPr>
              <a:t>Outcomes</a:t>
            </a:r>
          </a:p>
        </p:txBody>
      </p:sp>
      <p:sp>
        <p:nvSpPr>
          <p:cNvPr id="3" name="Text Placeholder 2">
            <a:extLst>
              <a:ext uri="{FF2B5EF4-FFF2-40B4-BE49-F238E27FC236}">
                <a16:creationId xmlns:a16="http://schemas.microsoft.com/office/drawing/2014/main" id="{38597996-172C-95FE-F49A-F77DD8F7DADE}"/>
              </a:ext>
            </a:extLst>
          </p:cNvPr>
          <p:cNvSpPr>
            <a:spLocks noGrp="1"/>
          </p:cNvSpPr>
          <p:nvPr>
            <p:ph type="body" idx="1"/>
          </p:nvPr>
        </p:nvSpPr>
        <p:spPr>
          <a:xfrm>
            <a:off x="893700" y="1188458"/>
            <a:ext cx="7850528" cy="3495151"/>
          </a:xfrm>
        </p:spPr>
        <p:txBody>
          <a:bodyPr/>
          <a:lstStyle/>
          <a:p>
            <a:r>
              <a:rPr lang="en-US"/>
              <a:t>Use self- and clinician-rated outcomes</a:t>
            </a:r>
          </a:p>
          <a:p>
            <a:r>
              <a:rPr lang="en-US"/>
              <a:t>Measure at multiple timepoints; EMA</a:t>
            </a:r>
          </a:p>
          <a:p>
            <a:r>
              <a:rPr lang="en-US"/>
              <a:t>Use total scores </a:t>
            </a:r>
            <a:r>
              <a:rPr lang="en-US" u="sng"/>
              <a:t>and</a:t>
            </a:r>
            <a:r>
              <a:rPr lang="en-US"/>
              <a:t> individual symptom changes</a:t>
            </a:r>
          </a:p>
          <a:p>
            <a:r>
              <a:rPr lang="en-US"/>
              <a:t>Include relevant biological samples</a:t>
            </a:r>
          </a:p>
          <a:p>
            <a:r>
              <a:rPr lang="en-US"/>
              <a:t>Consider subgroup analyses</a:t>
            </a:r>
          </a:p>
          <a:p>
            <a:r>
              <a:rPr lang="en-US"/>
              <a:t>Measure safety</a:t>
            </a:r>
          </a:p>
          <a:p>
            <a:r>
              <a:rPr lang="en-US"/>
              <a:t>Contextualize the change</a:t>
            </a:r>
          </a:p>
        </p:txBody>
      </p:sp>
      <p:sp>
        <p:nvSpPr>
          <p:cNvPr id="4" name="Slide Number Placeholder 3">
            <a:extLst>
              <a:ext uri="{FF2B5EF4-FFF2-40B4-BE49-F238E27FC236}">
                <a16:creationId xmlns:a16="http://schemas.microsoft.com/office/drawing/2014/main" id="{4C27EB61-1023-9DD3-C9FA-F0AA82D00C2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16</a:t>
            </a:fld>
            <a:endParaRPr lang="en"/>
          </a:p>
        </p:txBody>
      </p:sp>
      <p:pic>
        <p:nvPicPr>
          <p:cNvPr id="5" name="Picture 4" descr="A magnifying glass with graph and lines&#10;&#10;AI-generated content may be incorrect.">
            <a:extLst>
              <a:ext uri="{FF2B5EF4-FFF2-40B4-BE49-F238E27FC236}">
                <a16:creationId xmlns:a16="http://schemas.microsoft.com/office/drawing/2014/main" id="{B8976F0D-E4BA-AC3D-0855-A0CC08FD7570}"/>
              </a:ext>
            </a:extLst>
          </p:cNvPr>
          <p:cNvPicPr>
            <a:picLocks noChangeAspect="1"/>
          </p:cNvPicPr>
          <p:nvPr/>
        </p:nvPicPr>
        <p:blipFill>
          <a:blip r:embed="rId3"/>
          <a:stretch>
            <a:fillRect/>
          </a:stretch>
        </p:blipFill>
        <p:spPr>
          <a:xfrm>
            <a:off x="6612391" y="3099707"/>
            <a:ext cx="2417990" cy="1924050"/>
          </a:xfrm>
          <a:prstGeom prst="rect">
            <a:avLst/>
          </a:prstGeom>
        </p:spPr>
      </p:pic>
    </p:spTree>
    <p:extLst>
      <p:ext uri="{BB962C8B-B14F-4D97-AF65-F5344CB8AC3E}">
        <p14:creationId xmlns:p14="http://schemas.microsoft.com/office/powerpoint/2010/main" val="178328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C453C-43DC-8548-5DC5-AF142FF1C5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9E4F8E-8F3B-3A62-B354-EA651EC95C1C}"/>
              </a:ext>
            </a:extLst>
          </p:cNvPr>
          <p:cNvSpPr>
            <a:spLocks noGrp="1"/>
          </p:cNvSpPr>
          <p:nvPr>
            <p:ph type="title"/>
          </p:nvPr>
        </p:nvSpPr>
        <p:spPr>
          <a:xfrm>
            <a:off x="893700" y="358388"/>
            <a:ext cx="7972992" cy="922713"/>
          </a:xfrm>
        </p:spPr>
        <p:txBody>
          <a:bodyPr/>
          <a:lstStyle/>
          <a:p>
            <a:r>
              <a:rPr lang="en-US"/>
              <a:t>Recommendations: </a:t>
            </a:r>
            <a:r>
              <a:rPr lang="en-US">
                <a:solidFill>
                  <a:schemeClr val="bg2"/>
                </a:solidFill>
              </a:rPr>
              <a:t>Reporting Outcomes</a:t>
            </a:r>
          </a:p>
        </p:txBody>
      </p:sp>
      <p:sp>
        <p:nvSpPr>
          <p:cNvPr id="3" name="Text Placeholder 2">
            <a:extLst>
              <a:ext uri="{FF2B5EF4-FFF2-40B4-BE49-F238E27FC236}">
                <a16:creationId xmlns:a16="http://schemas.microsoft.com/office/drawing/2014/main" id="{7E98625E-51E9-0555-7E29-D126B8F4E6BD}"/>
              </a:ext>
            </a:extLst>
          </p:cNvPr>
          <p:cNvSpPr>
            <a:spLocks noGrp="1"/>
          </p:cNvSpPr>
          <p:nvPr>
            <p:ph type="body" idx="1"/>
          </p:nvPr>
        </p:nvSpPr>
        <p:spPr>
          <a:xfrm>
            <a:off x="893700" y="1373588"/>
            <a:ext cx="7605600" cy="3511479"/>
          </a:xfrm>
        </p:spPr>
        <p:txBody>
          <a:bodyPr/>
          <a:lstStyle/>
          <a:p>
            <a:r>
              <a:rPr lang="en-US"/>
              <a:t>Define, a priori, primary outcome(s)</a:t>
            </a:r>
          </a:p>
          <a:p>
            <a:r>
              <a:rPr lang="en-US"/>
              <a:t>Measure dose, frequency, composition of the intervention</a:t>
            </a:r>
          </a:p>
          <a:p>
            <a:r>
              <a:rPr lang="en-US"/>
              <a:t>Clearly delineate extent of industry involvement</a:t>
            </a:r>
          </a:p>
          <a:p>
            <a:r>
              <a:rPr lang="en-US"/>
              <a:t>Authors declare conflicts of interest/bias</a:t>
            </a:r>
          </a:p>
          <a:p>
            <a:r>
              <a:rPr lang="en-US"/>
              <a:t>Make trial protocols publicly available</a:t>
            </a:r>
          </a:p>
        </p:txBody>
      </p:sp>
      <p:sp>
        <p:nvSpPr>
          <p:cNvPr id="4" name="Slide Number Placeholder 3">
            <a:extLst>
              <a:ext uri="{FF2B5EF4-FFF2-40B4-BE49-F238E27FC236}">
                <a16:creationId xmlns:a16="http://schemas.microsoft.com/office/drawing/2014/main" id="{EBB49C42-D851-EA75-7AEB-B6E0A89A18B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17</a:t>
            </a:fld>
            <a:endParaRPr lang="en"/>
          </a:p>
        </p:txBody>
      </p:sp>
      <p:pic>
        <p:nvPicPr>
          <p:cNvPr id="8" name="Picture 7">
            <a:extLst>
              <a:ext uri="{FF2B5EF4-FFF2-40B4-BE49-F238E27FC236}">
                <a16:creationId xmlns:a16="http://schemas.microsoft.com/office/drawing/2014/main" id="{80B95286-EAB6-4376-BD99-E559F96B840B}"/>
              </a:ext>
            </a:extLst>
          </p:cNvPr>
          <p:cNvPicPr>
            <a:picLocks noChangeAspect="1"/>
          </p:cNvPicPr>
          <p:nvPr/>
        </p:nvPicPr>
        <p:blipFill>
          <a:blip r:embed="rId3"/>
          <a:stretch>
            <a:fillRect/>
          </a:stretch>
        </p:blipFill>
        <p:spPr>
          <a:xfrm>
            <a:off x="7803219" y="3121152"/>
            <a:ext cx="1340780" cy="1889281"/>
          </a:xfrm>
          <a:prstGeom prst="rect">
            <a:avLst/>
          </a:prstGeom>
        </p:spPr>
      </p:pic>
      <p:sp>
        <p:nvSpPr>
          <p:cNvPr id="9" name="TextBox 8">
            <a:extLst>
              <a:ext uri="{FF2B5EF4-FFF2-40B4-BE49-F238E27FC236}">
                <a16:creationId xmlns:a16="http://schemas.microsoft.com/office/drawing/2014/main" id="{0C430194-1480-4964-8318-58E338F56161}"/>
              </a:ext>
            </a:extLst>
          </p:cNvPr>
          <p:cNvSpPr txBox="1"/>
          <p:nvPr/>
        </p:nvSpPr>
        <p:spPr>
          <a:xfrm>
            <a:off x="5172429" y="4453573"/>
            <a:ext cx="2969468" cy="400110"/>
          </a:xfrm>
          <a:prstGeom prst="rect">
            <a:avLst/>
          </a:prstGeom>
          <a:noFill/>
        </p:spPr>
        <p:txBody>
          <a:bodyPr wrap="square" rtlCol="0">
            <a:spAutoFit/>
          </a:bodyPr>
          <a:lstStyle/>
          <a:p>
            <a:r>
              <a:rPr lang="en-US" sz="2000" b="1">
                <a:solidFill>
                  <a:schemeClr val="accent1"/>
                </a:solidFill>
                <a:latin typeface="Aptos"/>
                <a:ea typeface="Calibri"/>
                <a:cs typeface="Calibri"/>
              </a:rPr>
              <a:t>clincialtrials.gov </a:t>
            </a:r>
            <a:endParaRPr lang="en-US" sz="2000" b="1">
              <a:solidFill>
                <a:schemeClr val="accent1"/>
              </a:solidFill>
              <a:latin typeface="Aptos"/>
            </a:endParaRPr>
          </a:p>
        </p:txBody>
      </p:sp>
    </p:spTree>
    <p:extLst>
      <p:ext uri="{BB962C8B-B14F-4D97-AF65-F5344CB8AC3E}">
        <p14:creationId xmlns:p14="http://schemas.microsoft.com/office/powerpoint/2010/main" val="3698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A9CF1F-27D7-6E4A-9ACE-095EE3EBA8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A15A2B-4B76-D2AA-A19B-42855875A308}"/>
              </a:ext>
            </a:extLst>
          </p:cNvPr>
          <p:cNvSpPr>
            <a:spLocks noGrp="1"/>
          </p:cNvSpPr>
          <p:nvPr>
            <p:ph type="title"/>
          </p:nvPr>
        </p:nvSpPr>
        <p:spPr>
          <a:xfrm>
            <a:off x="412007" y="-841"/>
            <a:ext cx="7319850" cy="918632"/>
          </a:xfrm>
        </p:spPr>
        <p:txBody>
          <a:bodyPr/>
          <a:lstStyle/>
          <a:p>
            <a:r>
              <a:rPr lang="en-US"/>
              <a:t>Recommendations: </a:t>
            </a:r>
            <a:r>
              <a:rPr lang="en-US">
                <a:solidFill>
                  <a:schemeClr val="bg2"/>
                </a:solidFill>
              </a:rPr>
              <a:t>Future Research</a:t>
            </a:r>
          </a:p>
        </p:txBody>
      </p:sp>
      <p:sp>
        <p:nvSpPr>
          <p:cNvPr id="3" name="Text Placeholder 2">
            <a:extLst>
              <a:ext uri="{FF2B5EF4-FFF2-40B4-BE49-F238E27FC236}">
                <a16:creationId xmlns:a16="http://schemas.microsoft.com/office/drawing/2014/main" id="{944C3999-81AD-14DC-90EA-2DEF29084FFC}"/>
              </a:ext>
            </a:extLst>
          </p:cNvPr>
          <p:cNvSpPr>
            <a:spLocks noGrp="1"/>
          </p:cNvSpPr>
          <p:nvPr>
            <p:ph type="body" idx="1"/>
          </p:nvPr>
        </p:nvSpPr>
        <p:spPr>
          <a:xfrm>
            <a:off x="412007" y="916388"/>
            <a:ext cx="7556614" cy="3511479"/>
          </a:xfrm>
        </p:spPr>
        <p:txBody>
          <a:bodyPr/>
          <a:lstStyle/>
          <a:p>
            <a:r>
              <a:rPr lang="en-US"/>
              <a:t>Consider diverse research settings: inpatient and outpatient, different environments (e.g. schools)</a:t>
            </a:r>
          </a:p>
          <a:p>
            <a:r>
              <a:rPr lang="en-US"/>
              <a:t>Test over-the-counter formulas or popular diets (e.g. ketogenic) that have limited clinical data</a:t>
            </a:r>
          </a:p>
          <a:p>
            <a:r>
              <a:rPr lang="en-US"/>
              <a:t>Conduct scalable research (virtual, group-based)</a:t>
            </a:r>
          </a:p>
          <a:p>
            <a:r>
              <a:rPr lang="en-US"/>
              <a:t>Examine treatment effect moderators</a:t>
            </a:r>
          </a:p>
        </p:txBody>
      </p:sp>
      <p:sp>
        <p:nvSpPr>
          <p:cNvPr id="4" name="Slide Number Placeholder 3">
            <a:extLst>
              <a:ext uri="{FF2B5EF4-FFF2-40B4-BE49-F238E27FC236}">
                <a16:creationId xmlns:a16="http://schemas.microsoft.com/office/drawing/2014/main" id="{0013DDEF-D86F-D43D-08AF-736549ED7F4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18</a:t>
            </a:fld>
            <a:endParaRPr lang="en"/>
          </a:p>
        </p:txBody>
      </p:sp>
      <p:pic>
        <p:nvPicPr>
          <p:cNvPr id="5" name="Picture 4" descr="A person standing on a sign with a telescope&#10;&#10;AI-generated content may be incorrect.">
            <a:extLst>
              <a:ext uri="{FF2B5EF4-FFF2-40B4-BE49-F238E27FC236}">
                <a16:creationId xmlns:a16="http://schemas.microsoft.com/office/drawing/2014/main" id="{9DC2F13F-968F-0E12-4C23-AB515B7DBCF3}"/>
              </a:ext>
            </a:extLst>
          </p:cNvPr>
          <p:cNvPicPr>
            <a:picLocks noChangeAspect="1"/>
          </p:cNvPicPr>
          <p:nvPr/>
        </p:nvPicPr>
        <p:blipFill>
          <a:blip r:embed="rId3"/>
          <a:stretch>
            <a:fillRect/>
          </a:stretch>
        </p:blipFill>
        <p:spPr>
          <a:xfrm>
            <a:off x="6800193" y="3191990"/>
            <a:ext cx="2343128" cy="1885594"/>
          </a:xfrm>
          <a:prstGeom prst="rect">
            <a:avLst/>
          </a:prstGeom>
        </p:spPr>
      </p:pic>
    </p:spTree>
    <p:extLst>
      <p:ext uri="{BB962C8B-B14F-4D97-AF65-F5344CB8AC3E}">
        <p14:creationId xmlns:p14="http://schemas.microsoft.com/office/powerpoint/2010/main" val="7097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DB979-7EDE-F7AA-CF3E-FFFDCDA4B9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A9B3D5-A312-A81A-18A3-81ED869FEE99}"/>
              </a:ext>
            </a:extLst>
          </p:cNvPr>
          <p:cNvSpPr>
            <a:spLocks noGrp="1"/>
          </p:cNvSpPr>
          <p:nvPr>
            <p:ph type="title"/>
          </p:nvPr>
        </p:nvSpPr>
        <p:spPr>
          <a:xfrm>
            <a:off x="893700" y="358388"/>
            <a:ext cx="7319850" cy="918632"/>
          </a:xfrm>
        </p:spPr>
        <p:txBody>
          <a:bodyPr/>
          <a:lstStyle/>
          <a:p>
            <a:r>
              <a:rPr lang="en-US"/>
              <a:t>Summary</a:t>
            </a:r>
          </a:p>
        </p:txBody>
      </p:sp>
      <p:sp>
        <p:nvSpPr>
          <p:cNvPr id="3" name="Text Placeholder 2">
            <a:extLst>
              <a:ext uri="{FF2B5EF4-FFF2-40B4-BE49-F238E27FC236}">
                <a16:creationId xmlns:a16="http://schemas.microsoft.com/office/drawing/2014/main" id="{6BDD55C5-3E3D-92A0-3453-490C8EBDE999}"/>
              </a:ext>
            </a:extLst>
          </p:cNvPr>
          <p:cNvSpPr>
            <a:spLocks noGrp="1"/>
          </p:cNvSpPr>
          <p:nvPr>
            <p:ph type="body" idx="1"/>
          </p:nvPr>
        </p:nvSpPr>
        <p:spPr/>
        <p:txBody>
          <a:bodyPr/>
          <a:lstStyle/>
          <a:p>
            <a:pPr marL="114300" indent="0">
              <a:buNone/>
            </a:pPr>
            <a:r>
              <a:rPr lang="en-US"/>
              <a:t>Lots to think about before starting a study.</a:t>
            </a:r>
          </a:p>
        </p:txBody>
      </p:sp>
      <p:sp>
        <p:nvSpPr>
          <p:cNvPr id="4" name="Slide Number Placeholder 3">
            <a:extLst>
              <a:ext uri="{FF2B5EF4-FFF2-40B4-BE49-F238E27FC236}">
                <a16:creationId xmlns:a16="http://schemas.microsoft.com/office/drawing/2014/main" id="{EBD139C2-1D48-FB8B-D462-9A3B0A03ACE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19</a:t>
            </a:fld>
            <a:endParaRPr lang="en"/>
          </a:p>
        </p:txBody>
      </p:sp>
      <p:sp>
        <p:nvSpPr>
          <p:cNvPr id="6" name="TextBox 5">
            <a:extLst>
              <a:ext uri="{FF2B5EF4-FFF2-40B4-BE49-F238E27FC236}">
                <a16:creationId xmlns:a16="http://schemas.microsoft.com/office/drawing/2014/main" id="{D21DFFA9-C08A-41B9-9923-063638FC0AA7}"/>
              </a:ext>
            </a:extLst>
          </p:cNvPr>
          <p:cNvSpPr txBox="1"/>
          <p:nvPr/>
        </p:nvSpPr>
        <p:spPr>
          <a:xfrm>
            <a:off x="808356" y="4722628"/>
            <a:ext cx="6462600" cy="523220"/>
          </a:xfrm>
          <a:prstGeom prst="rect">
            <a:avLst/>
          </a:prstGeom>
          <a:noFill/>
        </p:spPr>
        <p:txBody>
          <a:bodyPr wrap="square">
            <a:spAutoFit/>
          </a:bodyPr>
          <a:lstStyle/>
          <a:p>
            <a:r>
              <a:rPr lang="en-US" sz="1400" b="1">
                <a:solidFill>
                  <a:srgbClr val="59499F"/>
                </a:solidFill>
                <a:latin typeface="Aptos"/>
              </a:rPr>
              <a:t>Marx et al., British Journal of Nutrition (2024)                       </a:t>
            </a:r>
            <a:r>
              <a:rPr lang="en-US" sz="1400" b="1">
                <a:solidFill>
                  <a:schemeClr val="bg2"/>
                </a:solidFill>
              </a:rPr>
              <a:t>http://www.isnpr.org/</a:t>
            </a:r>
          </a:p>
          <a:p>
            <a:r>
              <a:rPr lang="en-US" sz="1400">
                <a:solidFill>
                  <a:srgbClr val="59499F"/>
                </a:solidFill>
                <a:latin typeface="Aptos"/>
              </a:rPr>
              <a:t> </a:t>
            </a:r>
            <a:endParaRPr lang="en-US"/>
          </a:p>
        </p:txBody>
      </p:sp>
      <p:pic>
        <p:nvPicPr>
          <p:cNvPr id="7" name="Picture 6" descr="A green sign with black text&#10;&#10;AI-generated content may be incorrect.">
            <a:extLst>
              <a:ext uri="{FF2B5EF4-FFF2-40B4-BE49-F238E27FC236}">
                <a16:creationId xmlns:a16="http://schemas.microsoft.com/office/drawing/2014/main" id="{2D59D8EC-B1DA-4BBD-8BEF-EEBFBD1BB05F}"/>
              </a:ext>
            </a:extLst>
          </p:cNvPr>
          <p:cNvPicPr>
            <a:picLocks noChangeAspect="1"/>
          </p:cNvPicPr>
          <p:nvPr/>
        </p:nvPicPr>
        <p:blipFill>
          <a:blip r:embed="rId3"/>
          <a:stretch>
            <a:fillRect/>
          </a:stretch>
        </p:blipFill>
        <p:spPr>
          <a:xfrm>
            <a:off x="328612" y="2340971"/>
            <a:ext cx="8151963" cy="1947956"/>
          </a:xfrm>
          <a:prstGeom prst="rect">
            <a:avLst/>
          </a:prstGeom>
        </p:spPr>
      </p:pic>
    </p:spTree>
    <p:extLst>
      <p:ext uri="{BB962C8B-B14F-4D97-AF65-F5344CB8AC3E}">
        <p14:creationId xmlns:p14="http://schemas.microsoft.com/office/powerpoint/2010/main" val="3376973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1010E-02DD-D550-B10C-A5641BC84FDB}"/>
              </a:ext>
            </a:extLst>
          </p:cNvPr>
          <p:cNvSpPr>
            <a:spLocks noGrp="1"/>
          </p:cNvSpPr>
          <p:nvPr>
            <p:ph type="title"/>
          </p:nvPr>
        </p:nvSpPr>
        <p:spPr/>
        <p:txBody>
          <a:bodyPr/>
          <a:lstStyle/>
          <a:p>
            <a:r>
              <a:rPr lang="en-US"/>
              <a:t>Outline</a:t>
            </a:r>
          </a:p>
        </p:txBody>
      </p:sp>
      <p:sp>
        <p:nvSpPr>
          <p:cNvPr id="3" name="Text Placeholder 2">
            <a:extLst>
              <a:ext uri="{FF2B5EF4-FFF2-40B4-BE49-F238E27FC236}">
                <a16:creationId xmlns:a16="http://schemas.microsoft.com/office/drawing/2014/main" id="{C5348079-D92C-86C6-BFEA-366ED3DBD0C6}"/>
              </a:ext>
            </a:extLst>
          </p:cNvPr>
          <p:cNvSpPr>
            <a:spLocks noGrp="1"/>
          </p:cNvSpPr>
          <p:nvPr>
            <p:ph type="body" idx="1"/>
          </p:nvPr>
        </p:nvSpPr>
        <p:spPr>
          <a:xfrm>
            <a:off x="505080" y="1289768"/>
            <a:ext cx="8634300" cy="3529440"/>
          </a:xfrm>
        </p:spPr>
        <p:txBody>
          <a:bodyPr/>
          <a:lstStyle/>
          <a:p>
            <a:r>
              <a:rPr lang="en-US"/>
              <a:t>MADDY Study</a:t>
            </a:r>
          </a:p>
          <a:p>
            <a:r>
              <a:rPr lang="en-US"/>
              <a:t>ISNPR Guidelines</a:t>
            </a:r>
          </a:p>
          <a:p>
            <a:r>
              <a:rPr lang="en-US"/>
              <a:t>Implementation in the MADDY Study</a:t>
            </a:r>
          </a:p>
          <a:p>
            <a:r>
              <a:rPr lang="en-US"/>
              <a:t>Blood Sampling: Plasma Immune Factor Analysis</a:t>
            </a:r>
          </a:p>
          <a:p>
            <a:r>
              <a:rPr lang="en-US"/>
              <a:t>Stool Collection: Gut Microbiome &amp; Metabolome Analysis</a:t>
            </a:r>
          </a:p>
          <a:p>
            <a:r>
              <a:rPr lang="en-US"/>
              <a:t>Urine Collection: Glyphosate Analysis</a:t>
            </a:r>
          </a:p>
          <a:p>
            <a:endParaRPr lang="en-US"/>
          </a:p>
        </p:txBody>
      </p:sp>
      <p:sp>
        <p:nvSpPr>
          <p:cNvPr id="4" name="Slide Number Placeholder 3">
            <a:extLst>
              <a:ext uri="{FF2B5EF4-FFF2-40B4-BE49-F238E27FC236}">
                <a16:creationId xmlns:a16="http://schemas.microsoft.com/office/drawing/2014/main" id="{C8DCBE09-73B0-2344-6E87-52392DFA835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2</a:t>
            </a:fld>
            <a:endParaRPr lang="en"/>
          </a:p>
        </p:txBody>
      </p:sp>
      <p:sp>
        <p:nvSpPr>
          <p:cNvPr id="5" name="TextBox 4">
            <a:extLst>
              <a:ext uri="{FF2B5EF4-FFF2-40B4-BE49-F238E27FC236}">
                <a16:creationId xmlns:a16="http://schemas.microsoft.com/office/drawing/2014/main" id="{78255031-D5B4-5488-B9FA-B8EC460DDE8F}"/>
              </a:ext>
            </a:extLst>
          </p:cNvPr>
          <p:cNvSpPr txBox="1"/>
          <p:nvPr/>
        </p:nvSpPr>
        <p:spPr>
          <a:xfrm>
            <a:off x="505618" y="4210633"/>
            <a:ext cx="614774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Lato"/>
              </a:rPr>
              <a:t>ISNPR: International Society for Nutritional Psychiatry Research</a:t>
            </a:r>
          </a:p>
          <a:p>
            <a:r>
              <a:rPr lang="en-US" sz="1600">
                <a:latin typeface="Lato"/>
              </a:rPr>
              <a:t>MADDY: Micronutrients for ADHD in Youth </a:t>
            </a:r>
          </a:p>
        </p:txBody>
      </p:sp>
    </p:spTree>
    <p:extLst>
      <p:ext uri="{BB962C8B-B14F-4D97-AF65-F5344CB8AC3E}">
        <p14:creationId xmlns:p14="http://schemas.microsoft.com/office/powerpoint/2010/main" val="30196387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37E59-7B0D-4535-D56D-751865C5E0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F05DDA-ECEA-1B5F-C675-88EAF2204054}"/>
              </a:ext>
            </a:extLst>
          </p:cNvPr>
          <p:cNvSpPr>
            <a:spLocks noGrp="1"/>
          </p:cNvSpPr>
          <p:nvPr>
            <p:ph type="ctr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400">
                <a:solidFill>
                  <a:srgbClr val="000000"/>
                </a:solidFill>
                <a:latin typeface="Raleway"/>
              </a:rPr>
              <a:t>Blood Sampling</a:t>
            </a:r>
            <a:r>
              <a:rPr lang="en-US" sz="4400">
                <a:solidFill>
                  <a:srgbClr val="000000"/>
                </a:solidFill>
              </a:rPr>
              <a:t> </a:t>
            </a:r>
            <a:endParaRPr lang="en-US" sz="4400">
              <a:solidFill>
                <a:srgbClr val="000000"/>
              </a:solidFill>
              <a:cs typeface="Arial"/>
            </a:endParaRPr>
          </a:p>
        </p:txBody>
      </p:sp>
      <p:sp>
        <p:nvSpPr>
          <p:cNvPr id="4" name="Slide Number Placeholder 3">
            <a:extLst>
              <a:ext uri="{FF2B5EF4-FFF2-40B4-BE49-F238E27FC236}">
                <a16:creationId xmlns:a16="http://schemas.microsoft.com/office/drawing/2014/main" id="{37407CCF-D867-0DFC-0775-8B7FEDD35010}"/>
              </a:ext>
            </a:extLst>
          </p:cNvPr>
          <p:cNvSpPr>
            <a:spLocks noGrp="1"/>
          </p:cNvSpPr>
          <p:nvPr>
            <p:ph type="sldNum" idx="12"/>
          </p:nvPr>
        </p:nvSpPr>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fld id="{00000000-1234-1234-1234-123412341234}" type="slidenum">
              <a:rPr lang="en" smtClean="0"/>
              <a:pPr/>
              <a:t>20</a:t>
            </a:fld>
            <a:endParaRPr lang="en"/>
          </a:p>
        </p:txBody>
      </p:sp>
      <p:sp>
        <p:nvSpPr>
          <p:cNvPr id="3" name="TextBox 2">
            <a:extLst>
              <a:ext uri="{FF2B5EF4-FFF2-40B4-BE49-F238E27FC236}">
                <a16:creationId xmlns:a16="http://schemas.microsoft.com/office/drawing/2014/main" id="{A41EC6C6-5C02-5C7D-A308-F3FDF983C161}"/>
              </a:ext>
            </a:extLst>
          </p:cNvPr>
          <p:cNvSpPr txBox="1"/>
          <p:nvPr/>
        </p:nvSpPr>
        <p:spPr>
          <a:xfrm>
            <a:off x="4170622" y="4429789"/>
            <a:ext cx="497160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800">
                <a:solidFill>
                  <a:srgbClr val="131619"/>
                </a:solidFill>
                <a:latin typeface="Raleway"/>
                <a:cs typeface="Segoe UI"/>
              </a:rPr>
              <a:t>NIH T32 Post-doctoral researcher </a:t>
            </a:r>
            <a:r>
              <a:rPr lang="en-US" sz="1800">
                <a:solidFill>
                  <a:srgbClr val="677480"/>
                </a:solidFill>
                <a:latin typeface="Raleway"/>
                <a:cs typeface="Segoe UI"/>
              </a:rPr>
              <a:t>​</a:t>
            </a:r>
          </a:p>
          <a:p>
            <a:pPr algn="r"/>
            <a:r>
              <a:rPr lang="en-US" sz="1800">
                <a:solidFill>
                  <a:srgbClr val="131619"/>
                </a:solidFill>
                <a:latin typeface="Raleway"/>
                <a:cs typeface="Segoe UI"/>
              </a:rPr>
              <a:t>Taryn </a:t>
            </a:r>
            <a:r>
              <a:rPr lang="en-US" sz="1800" err="1">
                <a:solidFill>
                  <a:srgbClr val="131619"/>
                </a:solidFill>
                <a:latin typeface="Raleway"/>
                <a:cs typeface="Segoe UI"/>
              </a:rPr>
              <a:t>Machingo</a:t>
            </a:r>
            <a:r>
              <a:rPr lang="en-US" sz="1800">
                <a:solidFill>
                  <a:srgbClr val="131619"/>
                </a:solidFill>
                <a:latin typeface="Raleway"/>
                <a:cs typeface="Segoe UI"/>
              </a:rPr>
              <a:t>, ND, MS</a:t>
            </a:r>
          </a:p>
        </p:txBody>
      </p:sp>
      <p:sp>
        <p:nvSpPr>
          <p:cNvPr id="6" name="TextBox 5">
            <a:extLst>
              <a:ext uri="{FF2B5EF4-FFF2-40B4-BE49-F238E27FC236}">
                <a16:creationId xmlns:a16="http://schemas.microsoft.com/office/drawing/2014/main" id="{C0BCE94F-93A2-8DDB-B17A-E7D12C2A51FD}"/>
              </a:ext>
            </a:extLst>
          </p:cNvPr>
          <p:cNvSpPr txBox="1"/>
          <p:nvPr/>
        </p:nvSpPr>
        <p:spPr>
          <a:xfrm>
            <a:off x="1140120" y="2743143"/>
            <a:ext cx="6863509" cy="738664"/>
          </a:xfrm>
          <a:prstGeom prst="rect">
            <a:avLst/>
          </a:prstGeom>
          <a:noFill/>
        </p:spPr>
        <p:txBody>
          <a:bodyPr wrap="square" lIns="91440" tIns="45720" rIns="91440" bIns="4572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400">
                <a:solidFill>
                  <a:schemeClr val="bg1"/>
                </a:solidFill>
                <a:latin typeface="Raleway"/>
              </a:rPr>
              <a:t>Plasma Immune Factor Analysis</a:t>
            </a:r>
          </a:p>
          <a:p>
            <a:pPr algn="ctr"/>
            <a:endParaRPr lang="en-US" sz="1800">
              <a:solidFill>
                <a:schemeClr val="bg1"/>
              </a:solidFill>
              <a:cs typeface="Arial"/>
            </a:endParaRPr>
          </a:p>
        </p:txBody>
      </p:sp>
    </p:spTree>
    <p:extLst>
      <p:ext uri="{BB962C8B-B14F-4D97-AF65-F5344CB8AC3E}">
        <p14:creationId xmlns:p14="http://schemas.microsoft.com/office/powerpoint/2010/main" val="31611186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57379-E777-0383-62F3-157A476F327A}"/>
              </a:ext>
            </a:extLst>
          </p:cNvPr>
          <p:cNvSpPr>
            <a:spLocks noGrp="1"/>
          </p:cNvSpPr>
          <p:nvPr>
            <p:ph type="title"/>
          </p:nvPr>
        </p:nvSpPr>
        <p:spPr>
          <a:xfrm>
            <a:off x="893700" y="358388"/>
            <a:ext cx="6462600" cy="857400"/>
          </a:xfrm>
        </p:spPr>
        <p:txBody>
          <a:bodyPr wrap="square" anchor="ctr">
            <a:normAutofit/>
          </a:bodyPr>
          <a:lstStyle/>
          <a:p>
            <a:r>
              <a:rPr lang="en-US"/>
              <a:t>Blood sample collection</a:t>
            </a:r>
          </a:p>
        </p:txBody>
      </p:sp>
      <p:sp>
        <p:nvSpPr>
          <p:cNvPr id="4" name="Slide Number Placeholder 3">
            <a:extLst>
              <a:ext uri="{FF2B5EF4-FFF2-40B4-BE49-F238E27FC236}">
                <a16:creationId xmlns:a16="http://schemas.microsoft.com/office/drawing/2014/main" id="{C31287E1-DB5F-5D95-A8CF-3B499D931C0B}"/>
              </a:ext>
            </a:extLst>
          </p:cNvPr>
          <p:cNvSpPr>
            <a:spLocks noGrp="1"/>
          </p:cNvSpPr>
          <p:nvPr>
            <p:ph type="sldNum" idx="12"/>
          </p:nvPr>
        </p:nvSpPr>
        <p:spPr>
          <a:xfrm>
            <a:off x="8480575" y="4696933"/>
            <a:ext cx="548700" cy="313500"/>
          </a:xfrm>
        </p:spPr>
        <p:txBody>
          <a:bodyPr wrap="square" anchor="t">
            <a:normAutofit/>
          </a:bodyPr>
          <a:lstStyle/>
          <a:p>
            <a:pPr marL="0" lvl="0" indent="0" rtl="0">
              <a:lnSpc>
                <a:spcPct val="90000"/>
              </a:lnSpc>
              <a:spcBef>
                <a:spcPts val="0"/>
              </a:spcBef>
              <a:spcAft>
                <a:spcPts val="600"/>
              </a:spcAft>
              <a:buNone/>
            </a:pPr>
            <a:fld id="{00000000-1234-1234-1234-123412341234}" type="slidenum">
              <a:rPr lang="en" sz="300"/>
              <a:pPr marL="0" lvl="0" indent="0" rtl="0">
                <a:lnSpc>
                  <a:spcPct val="90000"/>
                </a:lnSpc>
                <a:spcBef>
                  <a:spcPts val="0"/>
                </a:spcBef>
                <a:spcAft>
                  <a:spcPts val="600"/>
                </a:spcAft>
                <a:buNone/>
              </a:pPr>
              <a:t>21</a:t>
            </a:fld>
            <a:endParaRPr lang="en" sz="300"/>
          </a:p>
        </p:txBody>
      </p:sp>
      <p:pic>
        <p:nvPicPr>
          <p:cNvPr id="6" name="Picture 5" descr="A row of samples for medical testing">
            <a:extLst>
              <a:ext uri="{FF2B5EF4-FFF2-40B4-BE49-F238E27FC236}">
                <a16:creationId xmlns:a16="http://schemas.microsoft.com/office/drawing/2014/main" id="{129B3CCA-016D-244D-4BD5-9D0835E35D27}"/>
              </a:ext>
            </a:extLst>
          </p:cNvPr>
          <p:cNvPicPr>
            <a:picLocks noChangeAspect="1"/>
          </p:cNvPicPr>
          <p:nvPr/>
        </p:nvPicPr>
        <p:blipFill>
          <a:blip r:embed="rId2"/>
          <a:srcRect l="52500" r="5581" b="-3"/>
          <a:stretch/>
        </p:blipFill>
        <p:spPr>
          <a:xfrm>
            <a:off x="893700" y="1406288"/>
            <a:ext cx="1824479" cy="3264408"/>
          </a:xfrm>
          <a:prstGeom prst="rect">
            <a:avLst/>
          </a:prstGeom>
          <a:noFill/>
          <a:ln>
            <a:noFill/>
          </a:ln>
        </p:spPr>
      </p:pic>
      <p:sp>
        <p:nvSpPr>
          <p:cNvPr id="3" name="Text Placeholder 2">
            <a:extLst>
              <a:ext uri="{FF2B5EF4-FFF2-40B4-BE49-F238E27FC236}">
                <a16:creationId xmlns:a16="http://schemas.microsoft.com/office/drawing/2014/main" id="{FF57CDB9-4937-5AF0-590A-67C7A65902FD}"/>
              </a:ext>
            </a:extLst>
          </p:cNvPr>
          <p:cNvSpPr>
            <a:spLocks noGrp="1"/>
          </p:cNvSpPr>
          <p:nvPr>
            <p:ph type="body" idx="4294967295"/>
          </p:nvPr>
        </p:nvSpPr>
        <p:spPr>
          <a:xfrm>
            <a:off x="3099179" y="1388970"/>
            <a:ext cx="5846604" cy="3282267"/>
          </a:xfrm>
        </p:spPr>
        <p:txBody>
          <a:bodyPr spcFirstLastPara="1" wrap="square" lIns="91425" tIns="91425" rIns="91425" bIns="91425" anchor="t" anchorCtr="0">
            <a:noAutofit/>
          </a:bodyPr>
          <a:lstStyle/>
          <a:p>
            <a:pPr>
              <a:lnSpc>
                <a:spcPct val="90000"/>
              </a:lnSpc>
              <a:spcBef>
                <a:spcPts val="0"/>
              </a:spcBef>
              <a:spcAft>
                <a:spcPts val="600"/>
              </a:spcAft>
              <a:buClr>
                <a:srgbClr val="000000"/>
              </a:buClr>
              <a:buFont typeface="Wingdings"/>
              <a:buChar char="v"/>
            </a:pPr>
            <a:r>
              <a:rPr lang="en-US" sz="1800" b="0" i="0" u="none" strike="noStrike" cap="none">
                <a:solidFill>
                  <a:schemeClr val="accent6">
                    <a:lumMod val="76000"/>
                  </a:schemeClr>
                </a:solidFill>
                <a:latin typeface="Raleway"/>
              </a:rPr>
              <a:t>Blood samples are </a:t>
            </a:r>
            <a:r>
              <a:rPr lang="en-US" sz="1800">
                <a:solidFill>
                  <a:schemeClr val="accent6">
                    <a:lumMod val="76000"/>
                  </a:schemeClr>
                </a:solidFill>
                <a:latin typeface="Raleway"/>
              </a:rPr>
              <a:t>the most</a:t>
            </a:r>
            <a:r>
              <a:rPr lang="en-US" sz="1800" b="0" i="0" u="none" strike="noStrike" cap="none">
                <a:solidFill>
                  <a:schemeClr val="accent6">
                    <a:lumMod val="76000"/>
                  </a:schemeClr>
                </a:solidFill>
                <a:latin typeface="Raleway"/>
              </a:rPr>
              <a:t> commonly collected bio-specimens</a:t>
            </a:r>
            <a:endParaRPr lang="en-US" sz="1800">
              <a:solidFill>
                <a:schemeClr val="accent6">
                  <a:lumMod val="76000"/>
                </a:schemeClr>
              </a:solidFill>
              <a:latin typeface="Raleway"/>
            </a:endParaRPr>
          </a:p>
          <a:p>
            <a:pPr>
              <a:lnSpc>
                <a:spcPct val="90000"/>
              </a:lnSpc>
              <a:spcBef>
                <a:spcPts val="0"/>
              </a:spcBef>
              <a:spcAft>
                <a:spcPts val="600"/>
              </a:spcAft>
              <a:buClr>
                <a:srgbClr val="000000"/>
              </a:buClr>
              <a:buFont typeface="Wingdings"/>
              <a:buChar char="v"/>
            </a:pPr>
            <a:r>
              <a:rPr lang="en-US" sz="1800" b="0" i="0" u="none" strike="noStrike" cap="none">
                <a:solidFill>
                  <a:schemeClr val="accent6">
                    <a:lumMod val="76000"/>
                  </a:schemeClr>
                </a:solidFill>
                <a:latin typeface="Raleway"/>
              </a:rPr>
              <a:t>Anticoagulants</a:t>
            </a:r>
          </a:p>
          <a:p>
            <a:pPr lvl="1">
              <a:lnSpc>
                <a:spcPct val="90000"/>
              </a:lnSpc>
              <a:spcAft>
                <a:spcPts val="600"/>
              </a:spcAft>
              <a:buClr>
                <a:srgbClr val="000000"/>
              </a:buClr>
              <a:buSzPts val="1800"/>
              <a:buFont typeface="Wingdings"/>
              <a:buChar char="Ø"/>
            </a:pPr>
            <a:r>
              <a:rPr lang="en-US" sz="1800" b="0" i="0" u="none" strike="noStrike" cap="none">
                <a:solidFill>
                  <a:schemeClr val="accent6">
                    <a:lumMod val="76000"/>
                  </a:schemeClr>
                </a:solidFill>
                <a:latin typeface="Raleway"/>
              </a:rPr>
              <a:t>EDTA, heparin, citrate</a:t>
            </a:r>
          </a:p>
          <a:p>
            <a:pPr lvl="2">
              <a:lnSpc>
                <a:spcPct val="90000"/>
              </a:lnSpc>
              <a:spcAft>
                <a:spcPts val="600"/>
              </a:spcAft>
              <a:buClr>
                <a:srgbClr val="000000"/>
              </a:buClr>
              <a:buFont typeface="Wingdings"/>
              <a:buChar char="§"/>
            </a:pPr>
            <a:r>
              <a:rPr lang="en-US" sz="1800" b="0" i="0" u="none" strike="noStrike" cap="none">
                <a:solidFill>
                  <a:schemeClr val="accent6">
                    <a:lumMod val="76000"/>
                  </a:schemeClr>
                </a:solidFill>
                <a:latin typeface="Raleway"/>
              </a:rPr>
              <a:t>Complete blood count</a:t>
            </a:r>
          </a:p>
          <a:p>
            <a:pPr>
              <a:lnSpc>
                <a:spcPct val="90000"/>
              </a:lnSpc>
              <a:spcBef>
                <a:spcPts val="0"/>
              </a:spcBef>
              <a:spcAft>
                <a:spcPts val="600"/>
              </a:spcAft>
              <a:buClr>
                <a:srgbClr val="000000"/>
              </a:buClr>
              <a:buFont typeface="Wingdings"/>
              <a:buChar char="v"/>
            </a:pPr>
            <a:r>
              <a:rPr lang="en-US" sz="1800" b="0" i="0" u="none" strike="noStrike" cap="none">
                <a:solidFill>
                  <a:schemeClr val="accent6">
                    <a:lumMod val="76000"/>
                  </a:schemeClr>
                </a:solidFill>
                <a:latin typeface="Raleway"/>
              </a:rPr>
              <a:t>Serum separation</a:t>
            </a:r>
          </a:p>
          <a:p>
            <a:pPr lvl="1">
              <a:lnSpc>
                <a:spcPct val="90000"/>
              </a:lnSpc>
              <a:spcAft>
                <a:spcPts val="600"/>
              </a:spcAft>
              <a:buClr>
                <a:srgbClr val="000000"/>
              </a:buClr>
              <a:buFont typeface="Wingdings"/>
              <a:buChar char="Ø"/>
            </a:pPr>
            <a:r>
              <a:rPr lang="en-US" sz="1800" b="0" i="0" u="none" strike="noStrike" cap="none">
                <a:solidFill>
                  <a:schemeClr val="accent6">
                    <a:lumMod val="76000"/>
                  </a:schemeClr>
                </a:solidFill>
                <a:latin typeface="Raleway"/>
              </a:rPr>
              <a:t>Comprehensive metabolic panel </a:t>
            </a:r>
          </a:p>
          <a:p>
            <a:pPr>
              <a:lnSpc>
                <a:spcPct val="90000"/>
              </a:lnSpc>
              <a:spcBef>
                <a:spcPts val="0"/>
              </a:spcBef>
              <a:spcAft>
                <a:spcPts val="600"/>
              </a:spcAft>
              <a:buClr>
                <a:srgbClr val="000000"/>
              </a:buClr>
              <a:buFont typeface="Wingdings"/>
              <a:buChar char="v"/>
            </a:pPr>
            <a:r>
              <a:rPr lang="en-US" sz="1800" b="0" i="0" u="none" strike="noStrike" cap="none">
                <a:solidFill>
                  <a:schemeClr val="accent6">
                    <a:lumMod val="76000"/>
                  </a:schemeClr>
                </a:solidFill>
                <a:latin typeface="Raleway"/>
              </a:rPr>
              <a:t>Storage</a:t>
            </a:r>
          </a:p>
          <a:p>
            <a:pPr lvl="1">
              <a:lnSpc>
                <a:spcPct val="90000"/>
              </a:lnSpc>
              <a:spcAft>
                <a:spcPts val="600"/>
              </a:spcAft>
              <a:buClr>
                <a:srgbClr val="000000"/>
              </a:buClr>
              <a:buSzPts val="1800"/>
              <a:buFont typeface="Wingdings"/>
              <a:buChar char="Ø"/>
            </a:pPr>
            <a:r>
              <a:rPr lang="en-US" sz="1800" b="0" i="0" u="none" strike="noStrike" cap="none">
                <a:solidFill>
                  <a:schemeClr val="accent6">
                    <a:lumMod val="76000"/>
                  </a:schemeClr>
                </a:solidFill>
                <a:latin typeface="Raleway"/>
              </a:rPr>
              <a:t>2 to 8 degrees Celsius or –20 to –80 degrees Celsius</a:t>
            </a:r>
          </a:p>
          <a:p>
            <a:pPr lvl="1">
              <a:lnSpc>
                <a:spcPct val="90000"/>
              </a:lnSpc>
              <a:spcAft>
                <a:spcPts val="600"/>
              </a:spcAft>
              <a:buClr>
                <a:srgbClr val="000000"/>
              </a:buClr>
              <a:buSzPts val="1800"/>
              <a:buFont typeface="Wingdings"/>
              <a:buChar char="Ø"/>
            </a:pPr>
            <a:r>
              <a:rPr lang="en-US" sz="1800" b="0" i="0" u="none" strike="noStrike" cap="none">
                <a:solidFill>
                  <a:schemeClr val="accent6">
                    <a:lumMod val="76000"/>
                  </a:schemeClr>
                </a:solidFill>
                <a:latin typeface="Raleway"/>
              </a:rPr>
              <a:t>Protected from direct light exposure</a:t>
            </a:r>
          </a:p>
          <a:p>
            <a:pPr lvl="1">
              <a:lnSpc>
                <a:spcPct val="90000"/>
              </a:lnSpc>
              <a:spcAft>
                <a:spcPts val="600"/>
              </a:spcAft>
              <a:buClr>
                <a:srgbClr val="000000"/>
              </a:buClr>
              <a:buSzPts val="1800"/>
              <a:buFont typeface="Wingdings"/>
              <a:buChar char="Ø"/>
            </a:pPr>
            <a:endParaRPr lang="en-US" sz="1500" b="0" i="0" u="none" strike="noStrike" cap="none">
              <a:solidFill>
                <a:schemeClr val="accent6"/>
              </a:solidFill>
            </a:endParaRPr>
          </a:p>
        </p:txBody>
      </p:sp>
    </p:spTree>
    <p:extLst>
      <p:ext uri="{BB962C8B-B14F-4D97-AF65-F5344CB8AC3E}">
        <p14:creationId xmlns:p14="http://schemas.microsoft.com/office/powerpoint/2010/main" val="27241499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AI-generated content may be incorrect.">
            <a:extLst>
              <a:ext uri="{FF2B5EF4-FFF2-40B4-BE49-F238E27FC236}">
                <a16:creationId xmlns:a16="http://schemas.microsoft.com/office/drawing/2014/main" id="{9322C148-8E80-69AF-DDBC-B278A8EC6245}"/>
              </a:ext>
            </a:extLst>
          </p:cNvPr>
          <p:cNvPicPr>
            <a:picLocks noChangeAspect="1"/>
          </p:cNvPicPr>
          <p:nvPr/>
        </p:nvPicPr>
        <p:blipFill>
          <a:blip r:embed="rId2"/>
          <a:stretch>
            <a:fillRect/>
          </a:stretch>
        </p:blipFill>
        <p:spPr>
          <a:xfrm>
            <a:off x="90488" y="-112661"/>
            <a:ext cx="8963025" cy="4598098"/>
          </a:xfrm>
          <a:prstGeom prst="rect">
            <a:avLst/>
          </a:prstGeom>
          <a:noFill/>
        </p:spPr>
      </p:pic>
      <p:sp>
        <p:nvSpPr>
          <p:cNvPr id="3" name="Slide Number Placeholder 2" hidden="1">
            <a:extLst>
              <a:ext uri="{FF2B5EF4-FFF2-40B4-BE49-F238E27FC236}">
                <a16:creationId xmlns:a16="http://schemas.microsoft.com/office/drawing/2014/main" id="{5375CB9E-2DD1-6AC7-F09C-7277A3BB0F1B}"/>
              </a:ext>
            </a:extLst>
          </p:cNvPr>
          <p:cNvSpPr>
            <a:spLocks noGrp="1"/>
          </p:cNvSpPr>
          <p:nvPr>
            <p:ph type="sldNum" idx="4294967295"/>
          </p:nvPr>
        </p:nvSpPr>
        <p:spPr>
          <a:xfrm>
            <a:off x="8480575" y="4696933"/>
            <a:ext cx="548700" cy="313500"/>
          </a:xfrm>
        </p:spPr>
        <p:txBody>
          <a:bodyPr/>
          <a:lstStyle/>
          <a:p>
            <a:pPr marL="0" lvl="0" indent="0" algn="r" rtl="0">
              <a:spcBef>
                <a:spcPts val="0"/>
              </a:spcBef>
              <a:spcAft>
                <a:spcPts val="600"/>
              </a:spcAft>
              <a:buNone/>
            </a:pPr>
            <a:fld id="{00000000-1234-1234-1234-123412341234}" type="slidenum">
              <a:rPr lang="en"/>
              <a:pPr marL="0" lvl="0" indent="0" algn="r" rtl="0">
                <a:spcBef>
                  <a:spcPts val="0"/>
                </a:spcBef>
                <a:spcAft>
                  <a:spcPts val="600"/>
                </a:spcAft>
                <a:buNone/>
              </a:pPr>
              <a:t>22</a:t>
            </a:fld>
            <a:endParaRPr lang="en"/>
          </a:p>
        </p:txBody>
      </p:sp>
      <p:sp>
        <p:nvSpPr>
          <p:cNvPr id="4" name="Rectangle: Rounded Corners 3">
            <a:extLst>
              <a:ext uri="{FF2B5EF4-FFF2-40B4-BE49-F238E27FC236}">
                <a16:creationId xmlns:a16="http://schemas.microsoft.com/office/drawing/2014/main" id="{B8931ED3-05CF-C830-A9C0-1DE0A7EC1A01}"/>
              </a:ext>
            </a:extLst>
          </p:cNvPr>
          <p:cNvSpPr/>
          <p:nvPr/>
        </p:nvSpPr>
        <p:spPr>
          <a:xfrm>
            <a:off x="3157547" y="3295287"/>
            <a:ext cx="5715000" cy="831272"/>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800">
              <a:solidFill>
                <a:srgbClr val="000000"/>
              </a:solidFill>
              <a:latin typeface="Aptos"/>
            </a:endParaRPr>
          </a:p>
          <a:p>
            <a:pPr algn="ctr"/>
            <a:r>
              <a:rPr lang="en-US" sz="1800">
                <a:solidFill>
                  <a:srgbClr val="000000"/>
                </a:solidFill>
                <a:latin typeface="Raleway"/>
              </a:rPr>
              <a:t>Vasovagal response</a:t>
            </a:r>
            <a:endParaRPr lang="en-US">
              <a:latin typeface="Raleway"/>
              <a:cs typeface="Arial"/>
            </a:endParaRPr>
          </a:p>
          <a:p>
            <a:pPr algn="ctr"/>
            <a:r>
              <a:rPr lang="en-US" sz="1800">
                <a:solidFill>
                  <a:srgbClr val="000000"/>
                </a:solidFill>
                <a:latin typeface="Raleway"/>
              </a:rPr>
              <a:t>Hematoma</a:t>
            </a:r>
            <a:endParaRPr lang="en-US">
              <a:latin typeface="Raleway"/>
            </a:endParaRPr>
          </a:p>
          <a:p>
            <a:pPr algn="ctr"/>
            <a:endParaRPr lang="en-US">
              <a:cs typeface="Arial"/>
            </a:endParaRPr>
          </a:p>
        </p:txBody>
      </p:sp>
    </p:spTree>
    <p:extLst>
      <p:ext uri="{BB962C8B-B14F-4D97-AF65-F5344CB8AC3E}">
        <p14:creationId xmlns:p14="http://schemas.microsoft.com/office/powerpoint/2010/main" val="35167814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5CA8D-B368-AA1F-1A89-9828523685B1}"/>
              </a:ext>
            </a:extLst>
          </p:cNvPr>
          <p:cNvSpPr>
            <a:spLocks noGrp="1"/>
          </p:cNvSpPr>
          <p:nvPr>
            <p:ph type="title"/>
          </p:nvPr>
        </p:nvSpPr>
        <p:spPr>
          <a:xfrm>
            <a:off x="-1290" y="121162"/>
            <a:ext cx="9147570" cy="922098"/>
          </a:xfrm>
        </p:spPr>
        <p:txBody>
          <a:bodyPr spcFirstLastPara="1" wrap="square" lIns="91425" tIns="91425" rIns="91425" bIns="91425" anchor="ctr" anchorCtr="0">
            <a:noAutofit/>
          </a:bodyPr>
          <a:lstStyle/>
          <a:p>
            <a:pPr>
              <a:lnSpc>
                <a:spcPct val="90000"/>
              </a:lnSpc>
            </a:pPr>
            <a:r>
              <a:rPr lang="en-US"/>
              <a:t>Pain &amp; anxiety relief during specimen collection</a:t>
            </a:r>
          </a:p>
        </p:txBody>
      </p:sp>
      <p:sp>
        <p:nvSpPr>
          <p:cNvPr id="4" name="Slide Number Placeholder 3">
            <a:extLst>
              <a:ext uri="{FF2B5EF4-FFF2-40B4-BE49-F238E27FC236}">
                <a16:creationId xmlns:a16="http://schemas.microsoft.com/office/drawing/2014/main" id="{194910F5-24CE-99DF-B176-FE66BDE7B7C2}"/>
              </a:ext>
            </a:extLst>
          </p:cNvPr>
          <p:cNvSpPr>
            <a:spLocks noGrp="1"/>
          </p:cNvSpPr>
          <p:nvPr>
            <p:ph type="sldNum" idx="12"/>
          </p:nvPr>
        </p:nvSpPr>
        <p:spPr>
          <a:xfrm>
            <a:off x="8480575" y="4696933"/>
            <a:ext cx="548700" cy="313500"/>
          </a:xfrm>
        </p:spPr>
        <p:txBody>
          <a:bodyPr spcFirstLastPara="1" wrap="square" lIns="91425" tIns="91425" rIns="91425" bIns="91425" anchor="t" anchorCtr="0">
            <a:normAutofit/>
          </a:bodyPr>
          <a:lstStyle/>
          <a:p>
            <a:pPr>
              <a:lnSpc>
                <a:spcPct val="90000"/>
              </a:lnSpc>
              <a:spcAft>
                <a:spcPts val="600"/>
              </a:spcAft>
            </a:pPr>
            <a:fld id="{00000000-1234-1234-1234-123412341234}" type="slidenum">
              <a:rPr lang="en" sz="300"/>
              <a:pPr>
                <a:lnSpc>
                  <a:spcPct val="90000"/>
                </a:lnSpc>
                <a:spcAft>
                  <a:spcPts val="600"/>
                </a:spcAft>
              </a:pPr>
              <a:t>23</a:t>
            </a:fld>
            <a:endParaRPr lang="en" sz="300"/>
          </a:p>
        </p:txBody>
      </p:sp>
      <p:sp>
        <p:nvSpPr>
          <p:cNvPr id="10" name="TextBox 9">
            <a:extLst>
              <a:ext uri="{FF2B5EF4-FFF2-40B4-BE49-F238E27FC236}">
                <a16:creationId xmlns:a16="http://schemas.microsoft.com/office/drawing/2014/main" id="{1FC7038C-5A47-C0BB-0150-6E1B0CAF0BD5}"/>
              </a:ext>
            </a:extLst>
          </p:cNvPr>
          <p:cNvSpPr txBox="1"/>
          <p:nvPr/>
        </p:nvSpPr>
        <p:spPr>
          <a:xfrm>
            <a:off x="160455" y="1050449"/>
            <a:ext cx="4979582" cy="3641813"/>
          </a:xfrm>
          <a:prstGeom prst="rect">
            <a:avLst/>
          </a:prstGeom>
          <a:noFill/>
          <a:ln>
            <a:noFill/>
          </a:ln>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spcAft>
                <a:spcPts val="600"/>
              </a:spcAft>
            </a:pPr>
            <a:endParaRPr lang="en-US" sz="2400" b="0" i="0" u="none" strike="noStrike" cap="none">
              <a:solidFill>
                <a:schemeClr val="accent6"/>
              </a:solidFill>
            </a:endParaRPr>
          </a:p>
          <a:p>
            <a:pPr>
              <a:spcAft>
                <a:spcPts val="600"/>
              </a:spcAft>
            </a:pPr>
            <a:r>
              <a:rPr lang="en-US" sz="2400" b="0" i="0" u="none" strike="noStrike" cap="none">
                <a:solidFill>
                  <a:schemeClr val="accent6">
                    <a:lumMod val="76000"/>
                  </a:schemeClr>
                </a:solidFill>
              </a:rPr>
              <a:t>Application of external cold and vibration via Buzzy</a:t>
            </a:r>
            <a:r>
              <a:rPr lang="en-US" sz="2400" b="0" i="0" u="none" strike="noStrike" cap="none" baseline="30000">
                <a:solidFill>
                  <a:schemeClr val="accent6">
                    <a:lumMod val="76000"/>
                  </a:schemeClr>
                </a:solidFill>
              </a:rPr>
              <a:t>® </a:t>
            </a:r>
          </a:p>
          <a:p>
            <a:pPr>
              <a:spcAft>
                <a:spcPts val="600"/>
              </a:spcAft>
            </a:pPr>
            <a:endParaRPr lang="en-US" sz="2400" baseline="30000">
              <a:solidFill>
                <a:schemeClr val="accent6"/>
              </a:solidFill>
            </a:endParaRPr>
          </a:p>
          <a:p>
            <a:pPr marL="342900" indent="-342900">
              <a:spcAft>
                <a:spcPts val="600"/>
              </a:spcAft>
              <a:buFont typeface="Wingdings"/>
              <a:buChar char="v"/>
            </a:pPr>
            <a:r>
              <a:rPr lang="en-US" sz="2400" b="0" i="0" u="none" strike="noStrike" cap="none" baseline="30000">
                <a:solidFill>
                  <a:schemeClr val="accent6">
                    <a:lumMod val="76000"/>
                  </a:schemeClr>
                </a:solidFill>
              </a:rPr>
              <a:t>Decreased perceived pain and anxiety</a:t>
            </a:r>
            <a:endParaRPr lang="en-US" sz="2400" b="0" i="0" u="none" strike="noStrike" cap="none">
              <a:solidFill>
                <a:schemeClr val="accent6">
                  <a:lumMod val="76000"/>
                </a:schemeClr>
              </a:solidFill>
            </a:endParaRPr>
          </a:p>
          <a:p>
            <a:pPr marL="342900" indent="-342900">
              <a:spcAft>
                <a:spcPts val="600"/>
              </a:spcAft>
              <a:buFont typeface="Wingdings"/>
              <a:buChar char="v"/>
            </a:pPr>
            <a:r>
              <a:rPr lang="en-US" sz="2400" baseline="30000">
                <a:solidFill>
                  <a:schemeClr val="accent6">
                    <a:lumMod val="76000"/>
                  </a:schemeClr>
                </a:solidFill>
              </a:rPr>
              <a:t>Few clinically significant differences between samples that did and did not use Buzzy</a:t>
            </a:r>
            <a:r>
              <a:rPr lang="en-US" sz="1600" baseline="30000">
                <a:solidFill>
                  <a:schemeClr val="accent6">
                    <a:lumMod val="76000"/>
                  </a:schemeClr>
                </a:solidFill>
              </a:rPr>
              <a:t>® </a:t>
            </a:r>
          </a:p>
          <a:p>
            <a:pPr marL="342900" indent="-342900">
              <a:spcAft>
                <a:spcPts val="600"/>
              </a:spcAft>
              <a:buFont typeface="Wingdings"/>
              <a:buChar char="v"/>
            </a:pPr>
            <a:r>
              <a:rPr lang="en-US" sz="2400" baseline="30000">
                <a:solidFill>
                  <a:schemeClr val="accent6">
                    <a:lumMod val="76000"/>
                  </a:schemeClr>
                </a:solidFill>
              </a:rPr>
              <a:t>Alternative use as distraction </a:t>
            </a:r>
          </a:p>
          <a:p>
            <a:pPr>
              <a:spcAft>
                <a:spcPts val="600"/>
              </a:spcAft>
            </a:pPr>
            <a:endParaRPr lang="en-US" sz="2400" b="0" i="0" u="none" strike="noStrike" cap="none" baseline="30000">
              <a:solidFill>
                <a:schemeClr val="accent6"/>
              </a:solidFill>
            </a:endParaRPr>
          </a:p>
          <a:p>
            <a:pPr>
              <a:spcAft>
                <a:spcPts val="600"/>
              </a:spcAft>
            </a:pPr>
            <a:endParaRPr lang="en-US" sz="2400" b="0" i="0" u="none" strike="noStrike" cap="none" baseline="30000">
              <a:solidFill>
                <a:schemeClr val="accent6"/>
              </a:solidFill>
            </a:endParaRPr>
          </a:p>
          <a:p>
            <a:pPr>
              <a:spcAft>
                <a:spcPts val="600"/>
              </a:spcAft>
            </a:pPr>
            <a:endParaRPr lang="en-US" sz="2400" b="0" i="0" u="none" strike="noStrike" cap="none" baseline="30000">
              <a:solidFill>
                <a:schemeClr val="accent6"/>
              </a:solidFill>
            </a:endParaRPr>
          </a:p>
          <a:p>
            <a:pPr>
              <a:spcAft>
                <a:spcPts val="600"/>
              </a:spcAft>
            </a:pPr>
            <a:endParaRPr lang="en-US" sz="2400" baseline="30000">
              <a:solidFill>
                <a:schemeClr val="accent6"/>
              </a:solidFill>
            </a:endParaRPr>
          </a:p>
        </p:txBody>
      </p:sp>
      <p:pic>
        <p:nvPicPr>
          <p:cNvPr id="11" name="Picture 10" descr="A close-up of a person&amp;#39;s arm&#10;&#10;AI-generated content may be incorrect.">
            <a:extLst>
              <a:ext uri="{FF2B5EF4-FFF2-40B4-BE49-F238E27FC236}">
                <a16:creationId xmlns:a16="http://schemas.microsoft.com/office/drawing/2014/main" id="{C358F634-70C5-8032-BA46-A8F1FD45E4D1}"/>
              </a:ext>
            </a:extLst>
          </p:cNvPr>
          <p:cNvPicPr>
            <a:picLocks noChangeAspect="1"/>
          </p:cNvPicPr>
          <p:nvPr/>
        </p:nvPicPr>
        <p:blipFill>
          <a:blip r:embed="rId3"/>
          <a:stretch>
            <a:fillRect/>
          </a:stretch>
        </p:blipFill>
        <p:spPr>
          <a:xfrm>
            <a:off x="4910817" y="1594204"/>
            <a:ext cx="4075622" cy="2741224"/>
          </a:xfrm>
          <a:prstGeom prst="rect">
            <a:avLst/>
          </a:prstGeom>
        </p:spPr>
      </p:pic>
    </p:spTree>
    <p:extLst>
      <p:ext uri="{BB962C8B-B14F-4D97-AF65-F5344CB8AC3E}">
        <p14:creationId xmlns:p14="http://schemas.microsoft.com/office/powerpoint/2010/main" val="11863850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68FF888-E905-EC75-C29F-D9EADEFEE372}"/>
              </a:ext>
            </a:extLst>
          </p:cNvPr>
          <p:cNvSpPr txBox="1"/>
          <p:nvPr/>
        </p:nvSpPr>
        <p:spPr>
          <a:xfrm>
            <a:off x="304479" y="343487"/>
            <a:ext cx="8343032" cy="857400"/>
          </a:xfrm>
          <a:prstGeom prst="rect">
            <a:avLst/>
          </a:prstGeom>
          <a:noFill/>
          <a:ln>
            <a:noFill/>
          </a:ln>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algn="ctr">
              <a:lnSpc>
                <a:spcPct val="90000"/>
              </a:lnSpc>
              <a:spcAft>
                <a:spcPts val="600"/>
              </a:spcAft>
              <a:buClr>
                <a:schemeClr val="accent6"/>
              </a:buClr>
              <a:buSzPts val="3200"/>
            </a:pPr>
            <a:r>
              <a:rPr lang="en-US" sz="3200" i="0" u="none" strike="noStrike" cap="none">
                <a:solidFill>
                  <a:schemeClr val="accent6"/>
                </a:solidFill>
                <a:latin typeface="Raleway"/>
              </a:rPr>
              <a:t>Use of upper arm based capillary blood collection devices</a:t>
            </a:r>
            <a:endParaRPr lang="en-US">
              <a:solidFill>
                <a:schemeClr val="accent6"/>
              </a:solidFill>
            </a:endParaRPr>
          </a:p>
        </p:txBody>
      </p:sp>
      <p:sp>
        <p:nvSpPr>
          <p:cNvPr id="4" name="Slide Number Placeholder 3">
            <a:extLst>
              <a:ext uri="{FF2B5EF4-FFF2-40B4-BE49-F238E27FC236}">
                <a16:creationId xmlns:a16="http://schemas.microsoft.com/office/drawing/2014/main" id="{97F744E0-8E49-FFA8-B284-0B74E4E38898}"/>
              </a:ext>
            </a:extLst>
          </p:cNvPr>
          <p:cNvSpPr>
            <a:spLocks noGrp="1"/>
          </p:cNvSpPr>
          <p:nvPr>
            <p:ph type="sldNum" idx="12"/>
          </p:nvPr>
        </p:nvSpPr>
        <p:spPr>
          <a:xfrm>
            <a:off x="8480575" y="4696933"/>
            <a:ext cx="548700" cy="313500"/>
          </a:xfrm>
        </p:spPr>
        <p:txBody>
          <a:bodyPr spcFirstLastPara="1" wrap="square" lIns="91425" tIns="91425" rIns="91425" bIns="91425" anchor="t" anchorCtr="0">
            <a:normAutofit/>
          </a:bodyPr>
          <a:lstStyle/>
          <a:p>
            <a:pPr>
              <a:lnSpc>
                <a:spcPct val="90000"/>
              </a:lnSpc>
              <a:spcAft>
                <a:spcPts val="600"/>
              </a:spcAft>
            </a:pPr>
            <a:fld id="{00000000-1234-1234-1234-123412341234}" type="slidenum">
              <a:rPr lang="en" sz="300"/>
              <a:pPr>
                <a:lnSpc>
                  <a:spcPct val="90000"/>
                </a:lnSpc>
                <a:spcAft>
                  <a:spcPts val="600"/>
                </a:spcAft>
              </a:pPr>
              <a:t>24</a:t>
            </a:fld>
            <a:endParaRPr lang="en" sz="300"/>
          </a:p>
        </p:txBody>
      </p:sp>
      <p:sp>
        <p:nvSpPr>
          <p:cNvPr id="6" name="TextBox 5">
            <a:extLst>
              <a:ext uri="{FF2B5EF4-FFF2-40B4-BE49-F238E27FC236}">
                <a16:creationId xmlns:a16="http://schemas.microsoft.com/office/drawing/2014/main" id="{C605E693-2CBD-7023-2547-464E4958BF65}"/>
              </a:ext>
            </a:extLst>
          </p:cNvPr>
          <p:cNvSpPr txBox="1"/>
          <p:nvPr/>
        </p:nvSpPr>
        <p:spPr>
          <a:xfrm>
            <a:off x="4315500" y="1568213"/>
            <a:ext cx="4636670" cy="3290385"/>
          </a:xfrm>
          <a:prstGeom prst="rect">
            <a:avLst/>
          </a:prstGeom>
          <a:noFill/>
          <a:ln>
            <a:noFill/>
          </a:ln>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Aft>
                <a:spcPts val="600"/>
              </a:spcAft>
            </a:pPr>
            <a:endParaRPr lang="en-US" sz="2200" b="0" i="0" u="none" strike="noStrike" cap="none">
              <a:solidFill>
                <a:schemeClr val="accent6"/>
              </a:solidFill>
            </a:endParaRPr>
          </a:p>
          <a:p>
            <a:pPr>
              <a:lnSpc>
                <a:spcPct val="90000"/>
              </a:lnSpc>
              <a:spcAft>
                <a:spcPts val="600"/>
              </a:spcAft>
            </a:pPr>
            <a:r>
              <a:rPr lang="en-US" sz="2200" b="0" i="0" u="none" strike="noStrike" cap="none">
                <a:solidFill>
                  <a:schemeClr val="tx1"/>
                </a:solidFill>
                <a:latin typeface="Raleway"/>
              </a:rPr>
              <a:t>Patients prefer this collection method to traditional venipuncture </a:t>
            </a:r>
          </a:p>
          <a:p>
            <a:pPr>
              <a:lnSpc>
                <a:spcPct val="90000"/>
              </a:lnSpc>
              <a:spcAft>
                <a:spcPts val="600"/>
              </a:spcAft>
            </a:pPr>
            <a:endParaRPr lang="en-US" sz="2200" b="0" i="0" u="none" strike="noStrike" cap="none">
              <a:solidFill>
                <a:schemeClr val="tx1"/>
              </a:solidFill>
              <a:latin typeface="Raleway"/>
            </a:endParaRPr>
          </a:p>
          <a:p>
            <a:pPr>
              <a:lnSpc>
                <a:spcPct val="90000"/>
              </a:lnSpc>
              <a:spcAft>
                <a:spcPts val="600"/>
              </a:spcAft>
            </a:pPr>
            <a:r>
              <a:rPr lang="en-US" sz="2200" b="0" i="0" u="none" strike="noStrike" cap="none">
                <a:solidFill>
                  <a:schemeClr val="tx1"/>
                </a:solidFill>
                <a:latin typeface="Raleway"/>
              </a:rPr>
              <a:t>Concordance between venous and capillary samples </a:t>
            </a:r>
            <a:r>
              <a:rPr lang="en-US" sz="2200">
                <a:solidFill>
                  <a:schemeClr val="tx1"/>
                </a:solidFill>
                <a:latin typeface="Raleway"/>
              </a:rPr>
              <a:t>was high</a:t>
            </a:r>
            <a:endParaRPr lang="en-US" sz="2200" b="0" i="0" u="none" strike="noStrike" cap="none">
              <a:solidFill>
                <a:schemeClr val="tx1"/>
              </a:solidFill>
              <a:latin typeface="Raleway"/>
            </a:endParaRPr>
          </a:p>
        </p:txBody>
      </p:sp>
      <p:pic>
        <p:nvPicPr>
          <p:cNvPr id="10" name="Picture 9" descr="Child receiving injection">
            <a:extLst>
              <a:ext uri="{FF2B5EF4-FFF2-40B4-BE49-F238E27FC236}">
                <a16:creationId xmlns:a16="http://schemas.microsoft.com/office/drawing/2014/main" id="{F081583A-159A-1CB9-2147-9ADBC680812F}"/>
              </a:ext>
            </a:extLst>
          </p:cNvPr>
          <p:cNvPicPr>
            <a:picLocks noChangeAspect="1"/>
          </p:cNvPicPr>
          <p:nvPr/>
        </p:nvPicPr>
        <p:blipFill>
          <a:blip r:embed="rId3"/>
          <a:stretch>
            <a:fillRect/>
          </a:stretch>
        </p:blipFill>
        <p:spPr>
          <a:xfrm>
            <a:off x="602511" y="1880633"/>
            <a:ext cx="3526465" cy="2339164"/>
          </a:xfrm>
          <a:prstGeom prst="rect">
            <a:avLst/>
          </a:prstGeom>
        </p:spPr>
      </p:pic>
      <p:grpSp>
        <p:nvGrpSpPr>
          <p:cNvPr id="11" name="Group 10">
            <a:extLst>
              <a:ext uri="{FF2B5EF4-FFF2-40B4-BE49-F238E27FC236}">
                <a16:creationId xmlns:a16="http://schemas.microsoft.com/office/drawing/2014/main" id="{55FF4193-CD7A-001A-B204-95A4C41505D5}"/>
              </a:ext>
            </a:extLst>
          </p:cNvPr>
          <p:cNvGrpSpPr/>
          <p:nvPr/>
        </p:nvGrpSpPr>
        <p:grpSpPr>
          <a:xfrm rot="-2580000">
            <a:off x="2027456" y="2902509"/>
            <a:ext cx="516276" cy="881315"/>
            <a:chOff x="-1104718" y="3044277"/>
            <a:chExt cx="516276" cy="881315"/>
          </a:xfrm>
        </p:grpSpPr>
        <p:sp>
          <p:nvSpPr>
            <p:cNvPr id="3" name="Teardrop 2">
              <a:extLst>
                <a:ext uri="{FF2B5EF4-FFF2-40B4-BE49-F238E27FC236}">
                  <a16:creationId xmlns:a16="http://schemas.microsoft.com/office/drawing/2014/main" id="{7986841C-309E-4D4F-100B-A50CBDB75A49}"/>
                </a:ext>
              </a:extLst>
            </p:cNvPr>
            <p:cNvSpPr/>
            <p:nvPr/>
          </p:nvSpPr>
          <p:spPr>
            <a:xfrm rot="8760000">
              <a:off x="-1104718" y="3044277"/>
              <a:ext cx="516276" cy="554618"/>
            </a:xfrm>
            <a:prstGeom prst="teardrop">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ACC9909-460C-26F8-EE9A-A4A502ED5313}"/>
                </a:ext>
              </a:extLst>
            </p:cNvPr>
            <p:cNvSpPr/>
            <p:nvPr/>
          </p:nvSpPr>
          <p:spPr>
            <a:xfrm>
              <a:off x="-964335" y="3789007"/>
              <a:ext cx="170642" cy="136585"/>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3C82FDD-631D-6FE1-0738-88F69E57D463}"/>
                </a:ext>
              </a:extLst>
            </p:cNvPr>
            <p:cNvSpPr/>
            <p:nvPr/>
          </p:nvSpPr>
          <p:spPr>
            <a:xfrm>
              <a:off x="-964335" y="3652529"/>
              <a:ext cx="170642" cy="13658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lowchart: Connector 1">
              <a:extLst>
                <a:ext uri="{FF2B5EF4-FFF2-40B4-BE49-F238E27FC236}">
                  <a16:creationId xmlns:a16="http://schemas.microsoft.com/office/drawing/2014/main" id="{FA90BA4E-A13E-0D8E-66E6-47B30D29DDAB}"/>
                </a:ext>
              </a:extLst>
            </p:cNvPr>
            <p:cNvSpPr/>
            <p:nvPr/>
          </p:nvSpPr>
          <p:spPr>
            <a:xfrm>
              <a:off x="-1031528" y="3140477"/>
              <a:ext cx="371221" cy="358420"/>
            </a:xfrm>
            <a:prstGeom prst="flowChartConnector">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Minus Sign 11">
            <a:extLst>
              <a:ext uri="{FF2B5EF4-FFF2-40B4-BE49-F238E27FC236}">
                <a16:creationId xmlns:a16="http://schemas.microsoft.com/office/drawing/2014/main" id="{9EECA10C-2370-E89E-3CB3-EE55333DC8A5}"/>
              </a:ext>
            </a:extLst>
          </p:cNvPr>
          <p:cNvSpPr/>
          <p:nvPr/>
        </p:nvSpPr>
        <p:spPr>
          <a:xfrm rot="2640000">
            <a:off x="2530917" y="3664248"/>
            <a:ext cx="436378" cy="309231"/>
          </a:xfrm>
          <a:prstGeom prst="mathMinus">
            <a:avLst/>
          </a:prstGeom>
          <a:ln>
            <a:noFill/>
          </a:ln>
          <a:effectLst>
            <a:outerShdw blurRad="1270000" dist="38100" dir="2700000">
              <a:srgbClr val="E5F5FE">
                <a:alpha val="37000"/>
              </a:srgbClr>
            </a:outerShdw>
            <a:reflection blurRad="1270000" stA="40000" endPos="54000" dist="50800" dir="5400000" sy="-100000" algn="bl" rotWithShape="0"/>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2110130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D364BAA-CBCB-8AF4-6A09-642FB6138D25}"/>
              </a:ext>
            </a:extLst>
          </p:cNvPr>
          <p:cNvSpPr>
            <a:spLocks noGrp="1"/>
          </p:cNvSpPr>
          <p:nvPr>
            <p:ph type="title"/>
          </p:nvPr>
        </p:nvSpPr>
        <p:spPr>
          <a:xfrm>
            <a:off x="47526" y="-461"/>
            <a:ext cx="9049854" cy="875120"/>
          </a:xfrm>
        </p:spPr>
        <p:txBody>
          <a:bodyPr wrap="square" anchor="b">
            <a:noAutofit/>
          </a:bodyPr>
          <a:lstStyle/>
          <a:p>
            <a:pPr algn="ctr">
              <a:lnSpc>
                <a:spcPct val="90000"/>
              </a:lnSpc>
            </a:pPr>
            <a:r>
              <a:rPr lang="en-US" sz="2400">
                <a:solidFill>
                  <a:srgbClr val="97ABBC"/>
                </a:solidFill>
                <a:ea typeface="Calibri"/>
                <a:cs typeface="Calibri"/>
              </a:rPr>
              <a:t>T-helper 2 Pathway Immune Factors in ADHD</a:t>
            </a:r>
            <a:endParaRPr lang="en-US"/>
          </a:p>
        </p:txBody>
      </p:sp>
      <p:pic>
        <p:nvPicPr>
          <p:cNvPr id="7" name="Picture 6" descr="A diagram of a cell&#10;&#10;AI-generated content may be incorrect.">
            <a:extLst>
              <a:ext uri="{FF2B5EF4-FFF2-40B4-BE49-F238E27FC236}">
                <a16:creationId xmlns:a16="http://schemas.microsoft.com/office/drawing/2014/main" id="{BA962EE3-15FF-A932-A561-DDDB8B6092FB}"/>
              </a:ext>
            </a:extLst>
          </p:cNvPr>
          <p:cNvPicPr>
            <a:picLocks noChangeAspect="1"/>
          </p:cNvPicPr>
          <p:nvPr/>
        </p:nvPicPr>
        <p:blipFill>
          <a:blip r:embed="rId3"/>
          <a:stretch>
            <a:fillRect/>
          </a:stretch>
        </p:blipFill>
        <p:spPr>
          <a:xfrm>
            <a:off x="1481078" y="971838"/>
            <a:ext cx="5926715" cy="4161824"/>
          </a:xfrm>
          <a:prstGeom prst="rect">
            <a:avLst/>
          </a:prstGeom>
          <a:noFill/>
        </p:spPr>
      </p:pic>
      <p:sp>
        <p:nvSpPr>
          <p:cNvPr id="3" name="Slide Number Placeholder 2">
            <a:extLst>
              <a:ext uri="{FF2B5EF4-FFF2-40B4-BE49-F238E27FC236}">
                <a16:creationId xmlns:a16="http://schemas.microsoft.com/office/drawing/2014/main" id="{0D92ADBE-7233-82FC-1FB2-3271D23C3A3F}"/>
              </a:ext>
            </a:extLst>
          </p:cNvPr>
          <p:cNvSpPr>
            <a:spLocks noGrp="1"/>
          </p:cNvSpPr>
          <p:nvPr>
            <p:ph type="sldNum" sz="quarter" idx="12"/>
          </p:nvPr>
        </p:nvSpPr>
        <p:spPr>
          <a:xfrm>
            <a:off x="8480575" y="4696933"/>
            <a:ext cx="548700" cy="313500"/>
          </a:xfrm>
        </p:spPr>
        <p:txBody>
          <a:bodyPr wrap="square" anchor="t">
            <a:normAutofit/>
          </a:bodyPr>
          <a:lstStyle/>
          <a:p>
            <a:pPr marL="0" lvl="0" indent="0" rtl="0">
              <a:lnSpc>
                <a:spcPct val="90000"/>
              </a:lnSpc>
              <a:spcBef>
                <a:spcPts val="0"/>
              </a:spcBef>
              <a:spcAft>
                <a:spcPts val="600"/>
              </a:spcAft>
              <a:buNone/>
            </a:pPr>
            <a:fld id="{00000000-1234-1234-1234-123412341234}" type="slidenum">
              <a:rPr lang="en" sz="300"/>
              <a:pPr marL="0" lvl="0" indent="0" rtl="0">
                <a:lnSpc>
                  <a:spcPct val="90000"/>
                </a:lnSpc>
                <a:spcBef>
                  <a:spcPts val="0"/>
                </a:spcBef>
                <a:spcAft>
                  <a:spcPts val="600"/>
                </a:spcAft>
                <a:buNone/>
              </a:pPr>
              <a:t>25</a:t>
            </a:fld>
            <a:endParaRPr lang="en" sz="300"/>
          </a:p>
        </p:txBody>
      </p:sp>
      <p:sp>
        <p:nvSpPr>
          <p:cNvPr id="2" name="TextBox 1">
            <a:extLst>
              <a:ext uri="{FF2B5EF4-FFF2-40B4-BE49-F238E27FC236}">
                <a16:creationId xmlns:a16="http://schemas.microsoft.com/office/drawing/2014/main" id="{DA6D09AC-1B6C-55D5-4198-A77CE0F89034}"/>
              </a:ext>
            </a:extLst>
          </p:cNvPr>
          <p:cNvSpPr txBox="1"/>
          <p:nvPr/>
        </p:nvSpPr>
        <p:spPr>
          <a:xfrm>
            <a:off x="6815667" y="4855753"/>
            <a:ext cx="242213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97ABBC"/>
                </a:solidFill>
              </a:rPr>
              <a:t>Created with Biorender.com</a:t>
            </a:r>
          </a:p>
        </p:txBody>
      </p:sp>
    </p:spTree>
    <p:extLst>
      <p:ext uri="{BB962C8B-B14F-4D97-AF65-F5344CB8AC3E}">
        <p14:creationId xmlns:p14="http://schemas.microsoft.com/office/powerpoint/2010/main" val="38062847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93A5F-2EBF-A5CB-4FF0-E18345C74516}"/>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AAECDBEB-F3D5-D7CD-ED57-0E127E0461DB}"/>
              </a:ext>
            </a:extLst>
          </p:cNvPr>
          <p:cNvSpPr>
            <a:spLocks noGrp="1"/>
          </p:cNvSpPr>
          <p:nvPr>
            <p:ph type="title"/>
          </p:nvPr>
        </p:nvSpPr>
        <p:spPr>
          <a:xfrm>
            <a:off x="419666" y="74853"/>
            <a:ext cx="8270134" cy="857400"/>
          </a:xfrm>
        </p:spPr>
        <p:txBody>
          <a:bodyPr spcFirstLastPara="1" wrap="square" lIns="91425" tIns="91425" rIns="91425" bIns="91425" anchor="b" anchorCtr="0">
            <a:normAutofit/>
          </a:bodyPr>
          <a:lstStyle/>
          <a:p>
            <a:pPr algn="ctr">
              <a:lnSpc>
                <a:spcPct val="90000"/>
              </a:lnSpc>
            </a:pPr>
            <a:r>
              <a:rPr lang="en-US" sz="2000" b="0" i="0" u="none" strike="noStrike" cap="none">
                <a:latin typeface="Raleway"/>
                <a:ea typeface="Raleway"/>
                <a:cs typeface="Raleway"/>
                <a:sym typeface="Raleway"/>
              </a:rPr>
              <a:t>Baseline association of Suicidality with pro- and anti-inflammatory immune factors in children with ADHD</a:t>
            </a:r>
            <a:endParaRPr lang="en-US"/>
          </a:p>
        </p:txBody>
      </p:sp>
      <p:sp>
        <p:nvSpPr>
          <p:cNvPr id="8" name="Content Placeholder 3">
            <a:extLst>
              <a:ext uri="{FF2B5EF4-FFF2-40B4-BE49-F238E27FC236}">
                <a16:creationId xmlns:a16="http://schemas.microsoft.com/office/drawing/2014/main" id="{44198CF4-D207-155E-B6D5-7CDCF05937A7}"/>
              </a:ext>
            </a:extLst>
          </p:cNvPr>
          <p:cNvSpPr txBox="1">
            <a:spLocks/>
          </p:cNvSpPr>
          <p:nvPr/>
        </p:nvSpPr>
        <p:spPr>
          <a:xfrm>
            <a:off x="214978" y="1365342"/>
            <a:ext cx="4330884" cy="36591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accent6"/>
              </a:buClr>
              <a:buSzPts val="2400"/>
              <a:buFont typeface="Lato"/>
              <a:buChar char="▷"/>
              <a:defRPr sz="2400" b="0" i="0" u="none" strike="noStrike" cap="none">
                <a:solidFill>
                  <a:schemeClr val="dk1"/>
                </a:solidFill>
                <a:latin typeface="Lato"/>
                <a:ea typeface="Lato"/>
                <a:cs typeface="Lato"/>
                <a:sym typeface="Lato"/>
              </a:defRPr>
            </a:lvl1pPr>
            <a:lvl2pPr marL="914400" marR="0" lvl="1"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2pPr>
            <a:lvl3pPr marL="1371600" marR="0" lvl="2"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3pPr>
            <a:lvl4pPr marL="1828800" marR="0" lvl="3"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4pPr>
            <a:lvl5pPr marL="2286000" marR="0" lvl="4"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5pPr>
            <a:lvl6pPr marL="2743200" marR="0" lvl="5"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6pPr>
            <a:lvl7pPr marL="3200400" marR="0" lvl="6"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7pPr>
            <a:lvl8pPr marL="3657600" marR="0" lvl="7"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8pPr>
            <a:lvl9pPr marL="4114800" marR="0" lvl="8"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9pPr>
          </a:lstStyle>
          <a:p>
            <a:pPr marL="76200" indent="0">
              <a:lnSpc>
                <a:spcPct val="90000"/>
              </a:lnSpc>
              <a:buNone/>
            </a:pPr>
            <a:r>
              <a:rPr lang="en-US" sz="1800">
                <a:latin typeface="Raleway"/>
              </a:rPr>
              <a:t>Methods:</a:t>
            </a:r>
          </a:p>
          <a:p>
            <a:pPr>
              <a:lnSpc>
                <a:spcPct val="90000"/>
              </a:lnSpc>
              <a:buFont typeface="Wingdings"/>
              <a:buChar char="v"/>
            </a:pPr>
            <a:r>
              <a:rPr lang="en-US" sz="1200">
                <a:latin typeface="Raleway"/>
              </a:rPr>
              <a:t>19 immune factors were analyzed</a:t>
            </a:r>
          </a:p>
          <a:p>
            <a:pPr marL="914400" lvl="2">
              <a:lnSpc>
                <a:spcPct val="90000"/>
              </a:lnSpc>
              <a:spcBef>
                <a:spcPts val="600"/>
              </a:spcBef>
              <a:buClr>
                <a:schemeClr val="accent6"/>
              </a:buClr>
              <a:buFont typeface="Wingdings"/>
              <a:buChar char="§"/>
            </a:pPr>
            <a:r>
              <a:rPr lang="en-US" sz="1200">
                <a:latin typeface="Raleway"/>
              </a:rPr>
              <a:t>Known role in psychiatric pathology</a:t>
            </a:r>
          </a:p>
          <a:p>
            <a:pPr>
              <a:lnSpc>
                <a:spcPct val="90000"/>
              </a:lnSpc>
              <a:buFont typeface="Wingdings"/>
              <a:buChar char="v"/>
            </a:pPr>
            <a:r>
              <a:rPr lang="en-US" sz="1200">
                <a:latin typeface="Raleway"/>
              </a:rPr>
              <a:t>Plasma immune factor concentrations were measured using multiplex assays on a Luminex LX-200 instrument</a:t>
            </a:r>
          </a:p>
          <a:p>
            <a:pPr>
              <a:lnSpc>
                <a:spcPct val="90000"/>
              </a:lnSpc>
              <a:buFont typeface="Wingdings"/>
              <a:buChar char="v"/>
            </a:pPr>
            <a:r>
              <a:rPr lang="en-US" sz="1200">
                <a:latin typeface="Raleway"/>
              </a:rPr>
              <a:t>Panels </a:t>
            </a:r>
          </a:p>
          <a:p>
            <a:pPr marL="914400" lvl="2">
              <a:lnSpc>
                <a:spcPct val="90000"/>
              </a:lnSpc>
              <a:spcBef>
                <a:spcPts val="600"/>
              </a:spcBef>
              <a:buClr>
                <a:schemeClr val="accent6"/>
              </a:buClr>
              <a:buFont typeface="Wingdings"/>
              <a:buChar char="§"/>
            </a:pPr>
            <a:r>
              <a:rPr lang="en-US" sz="1200">
                <a:latin typeface="Raleway"/>
              </a:rPr>
              <a:t>Cancer Multiplex Assay</a:t>
            </a:r>
          </a:p>
          <a:p>
            <a:pPr marL="1371600" lvl="4">
              <a:lnSpc>
                <a:spcPct val="90000"/>
              </a:lnSpc>
              <a:spcBef>
                <a:spcPts val="600"/>
              </a:spcBef>
              <a:buClr>
                <a:schemeClr val="accent6"/>
              </a:buClr>
              <a:buFont typeface="Wingdings"/>
              <a:buChar char="Ø"/>
            </a:pPr>
            <a:r>
              <a:rPr lang="en-US" sz="1200">
                <a:latin typeface="Raleway"/>
              </a:rPr>
              <a:t>HAGP1MAG-12</a:t>
            </a:r>
          </a:p>
          <a:p>
            <a:pPr marL="914400" lvl="3">
              <a:lnSpc>
                <a:spcPct val="90000"/>
              </a:lnSpc>
              <a:spcBef>
                <a:spcPts val="600"/>
              </a:spcBef>
              <a:buClr>
                <a:schemeClr val="accent6"/>
              </a:buClr>
              <a:buFont typeface="Wingdings"/>
              <a:buChar char="v"/>
            </a:pPr>
            <a:r>
              <a:rPr lang="en-US" sz="1200">
                <a:latin typeface="Raleway"/>
              </a:rPr>
              <a:t>Immunology Multiplex Assay</a:t>
            </a:r>
            <a:endParaRPr lang="en-US"/>
          </a:p>
          <a:p>
            <a:pPr marL="1371600" lvl="4">
              <a:lnSpc>
                <a:spcPct val="90000"/>
              </a:lnSpc>
              <a:spcBef>
                <a:spcPts val="600"/>
              </a:spcBef>
              <a:buClr>
                <a:schemeClr val="accent6"/>
              </a:buClr>
              <a:buFont typeface="Wingdings"/>
              <a:buChar char="Ø"/>
            </a:pPr>
            <a:r>
              <a:rPr lang="en-US" sz="1200">
                <a:latin typeface="Raleway"/>
              </a:rPr>
              <a:t>HCYTOMAG-60K</a:t>
            </a:r>
            <a:endParaRPr lang="en-US"/>
          </a:p>
          <a:p>
            <a:pPr marL="1828800" lvl="5">
              <a:lnSpc>
                <a:spcPct val="90000"/>
              </a:lnSpc>
              <a:spcBef>
                <a:spcPts val="600"/>
              </a:spcBef>
              <a:buClr>
                <a:schemeClr val="accent6"/>
              </a:buClr>
              <a:buFont typeface="Wingdings"/>
              <a:buChar char="§"/>
            </a:pPr>
            <a:r>
              <a:rPr lang="en-US" sz="1200">
                <a:latin typeface="Raleway"/>
              </a:rPr>
              <a:t>Leptin, human growth factor (HGF), and vascular endothelial growth factor-A (VEGF-A) </a:t>
            </a:r>
            <a:endParaRPr lang="en-US"/>
          </a:p>
          <a:p>
            <a:pPr marL="1828800" lvl="5">
              <a:lnSpc>
                <a:spcPct val="90000"/>
              </a:lnSpc>
              <a:spcBef>
                <a:spcPts val="600"/>
              </a:spcBef>
              <a:buClr>
                <a:schemeClr val="accent6"/>
              </a:buClr>
              <a:buFont typeface="Wingdings"/>
              <a:buChar char="§"/>
            </a:pPr>
            <a:endParaRPr lang="en-US" sz="1200">
              <a:latin typeface="Raleway"/>
            </a:endParaRPr>
          </a:p>
          <a:p>
            <a:pPr marL="457200" lvl="2">
              <a:lnSpc>
                <a:spcPct val="90000"/>
              </a:lnSpc>
              <a:spcBef>
                <a:spcPts val="600"/>
              </a:spcBef>
              <a:buClr>
                <a:schemeClr val="accent6"/>
              </a:buClr>
              <a:buFont typeface="Wingdings"/>
              <a:buChar char="§"/>
            </a:pPr>
            <a:endParaRPr lang="en-US" sz="1800">
              <a:latin typeface="Raleway"/>
            </a:endParaRPr>
          </a:p>
          <a:p>
            <a:pPr>
              <a:lnSpc>
                <a:spcPct val="90000"/>
              </a:lnSpc>
              <a:buFont typeface="Wingdings"/>
              <a:buChar char="v"/>
            </a:pPr>
            <a:endParaRPr lang="en-US" sz="1100"/>
          </a:p>
          <a:p>
            <a:pPr marL="457200" lvl="1">
              <a:lnSpc>
                <a:spcPct val="90000"/>
              </a:lnSpc>
              <a:spcBef>
                <a:spcPts val="600"/>
              </a:spcBef>
              <a:buClr>
                <a:schemeClr val="accent6"/>
              </a:buClr>
              <a:buFont typeface="Wingdings"/>
              <a:buChar char="Ø"/>
            </a:pPr>
            <a:endParaRPr lang="en-US" sz="1100"/>
          </a:p>
          <a:p>
            <a:pPr>
              <a:lnSpc>
                <a:spcPct val="90000"/>
              </a:lnSpc>
              <a:buFont typeface="Wingdings"/>
              <a:buChar char="v"/>
            </a:pPr>
            <a:endParaRPr lang="en-US" sz="1100"/>
          </a:p>
        </p:txBody>
      </p:sp>
      <p:pic>
        <p:nvPicPr>
          <p:cNvPr id="9" name="Picture 8" descr="Chemists in the laboratory">
            <a:extLst>
              <a:ext uri="{FF2B5EF4-FFF2-40B4-BE49-F238E27FC236}">
                <a16:creationId xmlns:a16="http://schemas.microsoft.com/office/drawing/2014/main" id="{B5A80E42-8901-BFC3-7890-4796ED04A739}"/>
              </a:ext>
            </a:extLst>
          </p:cNvPr>
          <p:cNvPicPr>
            <a:picLocks noChangeAspect="1"/>
          </p:cNvPicPr>
          <p:nvPr/>
        </p:nvPicPr>
        <p:blipFill>
          <a:blip r:embed="rId3"/>
          <a:srcRect l="16208" r="4307" b="1"/>
          <a:stretch/>
        </p:blipFill>
        <p:spPr>
          <a:xfrm>
            <a:off x="4629150" y="1369219"/>
            <a:ext cx="3886200" cy="3263504"/>
          </a:xfrm>
          <a:prstGeom prst="rect">
            <a:avLst/>
          </a:prstGeom>
          <a:noFill/>
        </p:spPr>
      </p:pic>
      <p:sp>
        <p:nvSpPr>
          <p:cNvPr id="3" name="Slide Number Placeholder 2">
            <a:extLst>
              <a:ext uri="{FF2B5EF4-FFF2-40B4-BE49-F238E27FC236}">
                <a16:creationId xmlns:a16="http://schemas.microsoft.com/office/drawing/2014/main" id="{8CAFC827-DC98-CA04-F3B6-CD323DD9DD14}"/>
              </a:ext>
            </a:extLst>
          </p:cNvPr>
          <p:cNvSpPr>
            <a:spLocks noGrp="1"/>
          </p:cNvSpPr>
          <p:nvPr>
            <p:ph type="sldNum" sz="quarter" idx="12"/>
          </p:nvPr>
        </p:nvSpPr>
        <p:spPr>
          <a:xfrm>
            <a:off x="8480575" y="4696933"/>
            <a:ext cx="548700" cy="313500"/>
          </a:xfrm>
        </p:spPr>
        <p:txBody>
          <a:bodyPr spcFirstLastPara="1" wrap="square" lIns="91425" tIns="91425" rIns="91425" bIns="91425" anchor="t" anchorCtr="0">
            <a:normAutofit/>
          </a:bodyPr>
          <a:lstStyle/>
          <a:p>
            <a:pPr marL="0" lvl="0" indent="0">
              <a:lnSpc>
                <a:spcPct val="90000"/>
              </a:lnSpc>
              <a:spcAft>
                <a:spcPts val="600"/>
              </a:spcAft>
            </a:pPr>
            <a:fld id="{00000000-1234-1234-1234-123412341234}" type="slidenum">
              <a:rPr lang="en-US" sz="300"/>
              <a:pPr marL="0" lvl="0" indent="0">
                <a:lnSpc>
                  <a:spcPct val="90000"/>
                </a:lnSpc>
                <a:spcAft>
                  <a:spcPts val="600"/>
                </a:spcAft>
              </a:pPr>
              <a:t>26</a:t>
            </a:fld>
            <a:endParaRPr lang="en-US" sz="300"/>
          </a:p>
        </p:txBody>
      </p:sp>
    </p:spTree>
    <p:extLst>
      <p:ext uri="{BB962C8B-B14F-4D97-AF65-F5344CB8AC3E}">
        <p14:creationId xmlns:p14="http://schemas.microsoft.com/office/powerpoint/2010/main" val="34159641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A31CC4A-E5F5-8AE1-117B-9FB24C75EA3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27</a:t>
            </a:fld>
            <a:endParaRPr lang="en"/>
          </a:p>
        </p:txBody>
      </p:sp>
      <p:pic>
        <p:nvPicPr>
          <p:cNvPr id="6" name="Picture 5" descr="A screenshot of a graph&#10;&#10;AI-generated content may be incorrect.">
            <a:extLst>
              <a:ext uri="{FF2B5EF4-FFF2-40B4-BE49-F238E27FC236}">
                <a16:creationId xmlns:a16="http://schemas.microsoft.com/office/drawing/2014/main" id="{3DFA8C65-C3C0-1983-9CB7-CC33A5900927}"/>
              </a:ext>
            </a:extLst>
          </p:cNvPr>
          <p:cNvPicPr>
            <a:picLocks noChangeAspect="1"/>
          </p:cNvPicPr>
          <p:nvPr/>
        </p:nvPicPr>
        <p:blipFill>
          <a:blip r:embed="rId3"/>
          <a:stretch>
            <a:fillRect/>
          </a:stretch>
        </p:blipFill>
        <p:spPr>
          <a:xfrm>
            <a:off x="1275085" y="818040"/>
            <a:ext cx="6436114" cy="4324351"/>
          </a:xfrm>
          <a:prstGeom prst="rect">
            <a:avLst/>
          </a:prstGeom>
        </p:spPr>
      </p:pic>
      <p:sp>
        <p:nvSpPr>
          <p:cNvPr id="16" name="Title 1">
            <a:extLst>
              <a:ext uri="{FF2B5EF4-FFF2-40B4-BE49-F238E27FC236}">
                <a16:creationId xmlns:a16="http://schemas.microsoft.com/office/drawing/2014/main" id="{58925995-6EB1-FDF7-FDD1-C0D915586A91}"/>
              </a:ext>
            </a:extLst>
          </p:cNvPr>
          <p:cNvSpPr txBox="1">
            <a:spLocks/>
          </p:cNvSpPr>
          <p:nvPr/>
        </p:nvSpPr>
        <p:spPr>
          <a:xfrm>
            <a:off x="-14497" y="110295"/>
            <a:ext cx="9049854" cy="87512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6"/>
              </a:buClr>
              <a:buSzPts val="3200"/>
              <a:buFont typeface="Raleway"/>
              <a:buNone/>
              <a:defRPr sz="3200" b="0" i="0" u="none" strike="noStrike" cap="none">
                <a:solidFill>
                  <a:schemeClr val="accent6"/>
                </a:solidFill>
                <a:latin typeface="Raleway"/>
                <a:ea typeface="Raleway"/>
                <a:cs typeface="Raleway"/>
                <a:sym typeface="Raleway"/>
              </a:defRPr>
            </a:lvl1pPr>
            <a:lvl2pPr marR="0" lvl="1" algn="l" rtl="0">
              <a:lnSpc>
                <a:spcPct val="100000"/>
              </a:lnSpc>
              <a:spcBef>
                <a:spcPts val="0"/>
              </a:spcBef>
              <a:spcAft>
                <a:spcPts val="0"/>
              </a:spcAft>
              <a:buClr>
                <a:schemeClr val="accent6"/>
              </a:buClr>
              <a:buSzPts val="3200"/>
              <a:buFont typeface="Raleway"/>
              <a:buNone/>
              <a:defRPr sz="3200" b="0" i="0" u="none" strike="noStrike" cap="none">
                <a:solidFill>
                  <a:schemeClr val="accent6"/>
                </a:solidFill>
                <a:latin typeface="Raleway"/>
                <a:ea typeface="Raleway"/>
                <a:cs typeface="Raleway"/>
                <a:sym typeface="Raleway"/>
              </a:defRPr>
            </a:lvl2pPr>
            <a:lvl3pPr marR="0" lvl="2" algn="l" rtl="0">
              <a:lnSpc>
                <a:spcPct val="100000"/>
              </a:lnSpc>
              <a:spcBef>
                <a:spcPts val="0"/>
              </a:spcBef>
              <a:spcAft>
                <a:spcPts val="0"/>
              </a:spcAft>
              <a:buClr>
                <a:schemeClr val="accent6"/>
              </a:buClr>
              <a:buSzPts val="3200"/>
              <a:buFont typeface="Raleway"/>
              <a:buNone/>
              <a:defRPr sz="3200" b="0" i="0" u="none" strike="noStrike" cap="none">
                <a:solidFill>
                  <a:schemeClr val="accent6"/>
                </a:solidFill>
                <a:latin typeface="Raleway"/>
                <a:ea typeface="Raleway"/>
                <a:cs typeface="Raleway"/>
                <a:sym typeface="Raleway"/>
              </a:defRPr>
            </a:lvl3pPr>
            <a:lvl4pPr marR="0" lvl="3" algn="l" rtl="0">
              <a:lnSpc>
                <a:spcPct val="100000"/>
              </a:lnSpc>
              <a:spcBef>
                <a:spcPts val="0"/>
              </a:spcBef>
              <a:spcAft>
                <a:spcPts val="0"/>
              </a:spcAft>
              <a:buClr>
                <a:schemeClr val="accent6"/>
              </a:buClr>
              <a:buSzPts val="3200"/>
              <a:buFont typeface="Raleway"/>
              <a:buNone/>
              <a:defRPr sz="3200" b="0" i="0" u="none" strike="noStrike" cap="none">
                <a:solidFill>
                  <a:schemeClr val="accent6"/>
                </a:solidFill>
                <a:latin typeface="Raleway"/>
                <a:ea typeface="Raleway"/>
                <a:cs typeface="Raleway"/>
                <a:sym typeface="Raleway"/>
              </a:defRPr>
            </a:lvl4pPr>
            <a:lvl5pPr marR="0" lvl="4" algn="l" rtl="0">
              <a:lnSpc>
                <a:spcPct val="100000"/>
              </a:lnSpc>
              <a:spcBef>
                <a:spcPts val="0"/>
              </a:spcBef>
              <a:spcAft>
                <a:spcPts val="0"/>
              </a:spcAft>
              <a:buClr>
                <a:schemeClr val="accent6"/>
              </a:buClr>
              <a:buSzPts val="3200"/>
              <a:buFont typeface="Raleway"/>
              <a:buNone/>
              <a:defRPr sz="3200" b="0" i="0" u="none" strike="noStrike" cap="none">
                <a:solidFill>
                  <a:schemeClr val="accent6"/>
                </a:solidFill>
                <a:latin typeface="Raleway"/>
                <a:ea typeface="Raleway"/>
                <a:cs typeface="Raleway"/>
                <a:sym typeface="Raleway"/>
              </a:defRPr>
            </a:lvl5pPr>
            <a:lvl6pPr marR="0" lvl="5" algn="l" rtl="0">
              <a:lnSpc>
                <a:spcPct val="100000"/>
              </a:lnSpc>
              <a:spcBef>
                <a:spcPts val="0"/>
              </a:spcBef>
              <a:spcAft>
                <a:spcPts val="0"/>
              </a:spcAft>
              <a:buClr>
                <a:schemeClr val="accent6"/>
              </a:buClr>
              <a:buSzPts val="3200"/>
              <a:buFont typeface="Raleway"/>
              <a:buNone/>
              <a:defRPr sz="3200" b="0" i="0" u="none" strike="noStrike" cap="none">
                <a:solidFill>
                  <a:schemeClr val="accent6"/>
                </a:solidFill>
                <a:latin typeface="Raleway"/>
                <a:ea typeface="Raleway"/>
                <a:cs typeface="Raleway"/>
                <a:sym typeface="Raleway"/>
              </a:defRPr>
            </a:lvl6pPr>
            <a:lvl7pPr marR="0" lvl="6" algn="l" rtl="0">
              <a:lnSpc>
                <a:spcPct val="100000"/>
              </a:lnSpc>
              <a:spcBef>
                <a:spcPts val="0"/>
              </a:spcBef>
              <a:spcAft>
                <a:spcPts val="0"/>
              </a:spcAft>
              <a:buClr>
                <a:schemeClr val="accent6"/>
              </a:buClr>
              <a:buSzPts val="3200"/>
              <a:buFont typeface="Raleway"/>
              <a:buNone/>
              <a:defRPr sz="3200" b="0" i="0" u="none" strike="noStrike" cap="none">
                <a:solidFill>
                  <a:schemeClr val="accent6"/>
                </a:solidFill>
                <a:latin typeface="Raleway"/>
                <a:ea typeface="Raleway"/>
                <a:cs typeface="Raleway"/>
                <a:sym typeface="Raleway"/>
              </a:defRPr>
            </a:lvl7pPr>
            <a:lvl8pPr marR="0" lvl="7" algn="l" rtl="0">
              <a:lnSpc>
                <a:spcPct val="100000"/>
              </a:lnSpc>
              <a:spcBef>
                <a:spcPts val="0"/>
              </a:spcBef>
              <a:spcAft>
                <a:spcPts val="0"/>
              </a:spcAft>
              <a:buClr>
                <a:schemeClr val="accent6"/>
              </a:buClr>
              <a:buSzPts val="3200"/>
              <a:buFont typeface="Raleway"/>
              <a:buNone/>
              <a:defRPr sz="3200" b="0" i="0" u="none" strike="noStrike" cap="none">
                <a:solidFill>
                  <a:schemeClr val="accent6"/>
                </a:solidFill>
                <a:latin typeface="Raleway"/>
                <a:ea typeface="Raleway"/>
                <a:cs typeface="Raleway"/>
                <a:sym typeface="Raleway"/>
              </a:defRPr>
            </a:lvl8pPr>
            <a:lvl9pPr marR="0" lvl="8" algn="l" rtl="0">
              <a:lnSpc>
                <a:spcPct val="100000"/>
              </a:lnSpc>
              <a:spcBef>
                <a:spcPts val="0"/>
              </a:spcBef>
              <a:spcAft>
                <a:spcPts val="0"/>
              </a:spcAft>
              <a:buClr>
                <a:schemeClr val="accent6"/>
              </a:buClr>
              <a:buSzPts val="3200"/>
              <a:buFont typeface="Raleway"/>
              <a:buNone/>
              <a:defRPr sz="3200" b="0" i="0" u="none" strike="noStrike" cap="none">
                <a:solidFill>
                  <a:schemeClr val="accent6"/>
                </a:solidFill>
                <a:latin typeface="Raleway"/>
                <a:ea typeface="Raleway"/>
                <a:cs typeface="Raleway"/>
                <a:sym typeface="Raleway"/>
              </a:defRPr>
            </a:lvl9pPr>
          </a:lstStyle>
          <a:p>
            <a:pPr algn="ctr">
              <a:lnSpc>
                <a:spcPct val="90000"/>
              </a:lnSpc>
            </a:pPr>
            <a:r>
              <a:rPr lang="en-US" sz="2400"/>
              <a:t>Baseline association of Suicidality with pro- and anti-inflammatory immune factors in children with ADHD</a:t>
            </a:r>
            <a:endParaRPr lang="en-US"/>
          </a:p>
        </p:txBody>
      </p:sp>
    </p:spTree>
    <p:extLst>
      <p:ext uri="{BB962C8B-B14F-4D97-AF65-F5344CB8AC3E}">
        <p14:creationId xmlns:p14="http://schemas.microsoft.com/office/powerpoint/2010/main" val="32667574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06988-F500-C9E1-95AD-2ED6C44BBF7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6D4BCE2-99FE-A2A3-46F8-7D9E8E9A358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28</a:t>
            </a:fld>
            <a:endParaRPr lang="en"/>
          </a:p>
        </p:txBody>
      </p:sp>
      <p:pic>
        <p:nvPicPr>
          <p:cNvPr id="7" name="Picture 6" descr="A table of numbers and letters&#10;&#10;AI-generated content may be incorrect.">
            <a:extLst>
              <a:ext uri="{FF2B5EF4-FFF2-40B4-BE49-F238E27FC236}">
                <a16:creationId xmlns:a16="http://schemas.microsoft.com/office/drawing/2014/main" id="{86CB5972-6F4D-DF4B-EB11-B81DB40BCAB2}"/>
              </a:ext>
            </a:extLst>
          </p:cNvPr>
          <p:cNvPicPr>
            <a:picLocks noChangeAspect="1"/>
          </p:cNvPicPr>
          <p:nvPr/>
        </p:nvPicPr>
        <p:blipFill>
          <a:blip r:embed="rId3"/>
          <a:stretch>
            <a:fillRect/>
          </a:stretch>
        </p:blipFill>
        <p:spPr>
          <a:xfrm>
            <a:off x="234956" y="2437"/>
            <a:ext cx="3228890" cy="5008157"/>
          </a:xfrm>
          <a:prstGeom prst="rect">
            <a:avLst/>
          </a:prstGeom>
        </p:spPr>
      </p:pic>
      <p:sp>
        <p:nvSpPr>
          <p:cNvPr id="10" name="Rectangle: Rounded Corners 9">
            <a:extLst>
              <a:ext uri="{FF2B5EF4-FFF2-40B4-BE49-F238E27FC236}">
                <a16:creationId xmlns:a16="http://schemas.microsoft.com/office/drawing/2014/main" id="{BAE6C0F4-8165-9987-1BFE-E9A9107DF567}"/>
              </a:ext>
            </a:extLst>
          </p:cNvPr>
          <p:cNvSpPr/>
          <p:nvPr/>
        </p:nvSpPr>
        <p:spPr>
          <a:xfrm>
            <a:off x="4181508" y="1174812"/>
            <a:ext cx="4728796" cy="2807097"/>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just">
              <a:lnSpc>
                <a:spcPct val="150000"/>
              </a:lnSpc>
            </a:pPr>
            <a:r>
              <a:rPr lang="en-US" err="1">
                <a:solidFill>
                  <a:schemeClr val="tx1">
                    <a:lumMod val="49000"/>
                  </a:schemeClr>
                </a:solidFill>
                <a:latin typeface="Raleway"/>
                <a:cs typeface="Arial"/>
              </a:rPr>
              <a:t>Eotaxin</a:t>
            </a:r>
            <a:r>
              <a:rPr lang="en-US">
                <a:solidFill>
                  <a:schemeClr val="tx1">
                    <a:lumMod val="49000"/>
                  </a:schemeClr>
                </a:solidFill>
                <a:latin typeface="Raleway"/>
                <a:cs typeface="Arial"/>
              </a:rPr>
              <a:t>, GCSF, and MIP-1β showed a trend toward statistical significance, suggesting a possible difference between groups that warrants further investigation. This would require a larger sample size and a more age-appropriate screening tool for suicidal ideation.</a:t>
            </a:r>
            <a:endParaRPr lang="en-US">
              <a:solidFill>
                <a:schemeClr val="tx1">
                  <a:lumMod val="49000"/>
                </a:schemeClr>
              </a:solidFill>
              <a:latin typeface="Raleway"/>
            </a:endParaRPr>
          </a:p>
          <a:p>
            <a:pPr algn="ctr"/>
            <a:endParaRPr lang="en-US">
              <a:cs typeface="Arial"/>
            </a:endParaRPr>
          </a:p>
        </p:txBody>
      </p:sp>
      <p:pic>
        <p:nvPicPr>
          <p:cNvPr id="12" name="Picture 11" descr="A black background with grey text&#10;&#10;AI-generated content may be incorrect.">
            <a:extLst>
              <a:ext uri="{FF2B5EF4-FFF2-40B4-BE49-F238E27FC236}">
                <a16:creationId xmlns:a16="http://schemas.microsoft.com/office/drawing/2014/main" id="{9C5A045A-333B-D7C0-EB5C-D9FD45E7AB29}"/>
              </a:ext>
            </a:extLst>
          </p:cNvPr>
          <p:cNvPicPr>
            <a:picLocks noChangeAspect="1"/>
          </p:cNvPicPr>
          <p:nvPr/>
        </p:nvPicPr>
        <p:blipFill>
          <a:blip r:embed="rId4"/>
          <a:stretch>
            <a:fillRect/>
          </a:stretch>
        </p:blipFill>
        <p:spPr>
          <a:xfrm>
            <a:off x="5760521" y="717587"/>
            <a:ext cx="1563208" cy="454764"/>
          </a:xfrm>
          <a:prstGeom prst="rect">
            <a:avLst/>
          </a:prstGeom>
        </p:spPr>
      </p:pic>
    </p:spTree>
    <p:extLst>
      <p:ext uri="{BB962C8B-B14F-4D97-AF65-F5344CB8AC3E}">
        <p14:creationId xmlns:p14="http://schemas.microsoft.com/office/powerpoint/2010/main" val="21603374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88F0F-C949-4D2C-A0E4-71B0FE41B707}"/>
              </a:ext>
            </a:extLst>
          </p:cNvPr>
          <p:cNvSpPr>
            <a:spLocks noGrp="1"/>
          </p:cNvSpPr>
          <p:nvPr>
            <p:ph type="ctr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400">
                <a:solidFill>
                  <a:srgbClr val="000000"/>
                </a:solidFill>
                <a:latin typeface="Raleway"/>
              </a:rPr>
              <a:t>Stool Collection</a:t>
            </a:r>
            <a:endParaRPr lang="en-US" sz="4400">
              <a:solidFill>
                <a:srgbClr val="000000"/>
              </a:solidFill>
              <a:latin typeface="Raleway"/>
              <a:cs typeface="Arial"/>
            </a:endParaRPr>
          </a:p>
        </p:txBody>
      </p:sp>
      <p:sp>
        <p:nvSpPr>
          <p:cNvPr id="4" name="Slide Number Placeholder 3">
            <a:extLst>
              <a:ext uri="{FF2B5EF4-FFF2-40B4-BE49-F238E27FC236}">
                <a16:creationId xmlns:a16="http://schemas.microsoft.com/office/drawing/2014/main" id="{6416A1F1-372F-78F7-898A-4DB77C610188}"/>
              </a:ext>
            </a:extLst>
          </p:cNvPr>
          <p:cNvSpPr>
            <a:spLocks noGrp="1"/>
          </p:cNvSpPr>
          <p:nvPr>
            <p:ph type="sldNum" idx="12"/>
          </p:nvPr>
        </p:nvSpPr>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fld id="{00000000-1234-1234-1234-123412341234}" type="slidenum">
              <a:rPr lang="en" smtClean="0"/>
              <a:pPr/>
              <a:t>29</a:t>
            </a:fld>
            <a:endParaRPr lang="en"/>
          </a:p>
        </p:txBody>
      </p:sp>
      <p:sp>
        <p:nvSpPr>
          <p:cNvPr id="7" name="TextBox 6">
            <a:extLst>
              <a:ext uri="{FF2B5EF4-FFF2-40B4-BE49-F238E27FC236}">
                <a16:creationId xmlns:a16="http://schemas.microsoft.com/office/drawing/2014/main" id="{9C7E750A-B544-4A84-DE82-DD9BA3B6BCA9}"/>
              </a:ext>
            </a:extLst>
          </p:cNvPr>
          <p:cNvSpPr txBox="1"/>
          <p:nvPr/>
        </p:nvSpPr>
        <p:spPr>
          <a:xfrm>
            <a:off x="1140120" y="2743143"/>
            <a:ext cx="6863509" cy="830997"/>
          </a:xfrm>
          <a:prstGeom prst="rect">
            <a:avLst/>
          </a:prstGeom>
          <a:noFill/>
        </p:spPr>
        <p:txBody>
          <a:bodyPr wrap="square" lIns="91440" tIns="45720" rIns="91440" bIns="4572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400">
                <a:solidFill>
                  <a:schemeClr val="bg1"/>
                </a:solidFill>
                <a:latin typeface="Raleway"/>
              </a:rPr>
              <a:t>Gut microbiome and metabolomic response to micronutrients in children with ADHD</a:t>
            </a:r>
          </a:p>
        </p:txBody>
      </p:sp>
      <p:sp>
        <p:nvSpPr>
          <p:cNvPr id="3" name="TextBox 2">
            <a:extLst>
              <a:ext uri="{FF2B5EF4-FFF2-40B4-BE49-F238E27FC236}">
                <a16:creationId xmlns:a16="http://schemas.microsoft.com/office/drawing/2014/main" id="{7E687A90-9150-BEA6-D754-CF66D8AE9720}"/>
              </a:ext>
            </a:extLst>
          </p:cNvPr>
          <p:cNvSpPr txBox="1"/>
          <p:nvPr/>
        </p:nvSpPr>
        <p:spPr>
          <a:xfrm>
            <a:off x="982206" y="4522599"/>
            <a:ext cx="815791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800">
                <a:solidFill>
                  <a:srgbClr val="131619"/>
                </a:solidFill>
                <a:latin typeface="Raleway"/>
                <a:cs typeface="Segoe UI"/>
              </a:rPr>
              <a:t>NUNM Naturopathic medical and Masters of Clinical Research Student</a:t>
            </a:r>
            <a:endParaRPr lang="en-US"/>
          </a:p>
          <a:p>
            <a:pPr algn="r"/>
            <a:r>
              <a:rPr lang="en-US" sz="1800">
                <a:solidFill>
                  <a:srgbClr val="131619"/>
                </a:solidFill>
                <a:latin typeface="Raleway"/>
                <a:cs typeface="Segoe UI"/>
              </a:rPr>
              <a:t>Lydia Norby-Adams, BA</a:t>
            </a:r>
          </a:p>
          <a:p>
            <a:pPr algn="r"/>
            <a:endParaRPr lang="en-US" sz="1800">
              <a:solidFill>
                <a:srgbClr val="131619"/>
              </a:solidFill>
              <a:latin typeface="Raleway"/>
              <a:cs typeface="Segoe UI"/>
            </a:endParaRPr>
          </a:p>
        </p:txBody>
      </p:sp>
    </p:spTree>
    <p:extLst>
      <p:ext uri="{BB962C8B-B14F-4D97-AF65-F5344CB8AC3E}">
        <p14:creationId xmlns:p14="http://schemas.microsoft.com/office/powerpoint/2010/main" val="2974821405"/>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6"/>
          <p:cNvSpPr txBox="1">
            <a:spLocks noGrp="1"/>
          </p:cNvSpPr>
          <p:nvPr>
            <p:ph type="body" idx="1"/>
          </p:nvPr>
        </p:nvSpPr>
        <p:spPr>
          <a:xfrm>
            <a:off x="485422" y="2041856"/>
            <a:ext cx="8006316" cy="819900"/>
          </a:xfrm>
          <a:prstGeom prst="rect">
            <a:avLst/>
          </a:prstGeom>
        </p:spPr>
        <p:txBody>
          <a:bodyPr spcFirstLastPara="1" wrap="square" lIns="91425" tIns="91425" rIns="91425" bIns="91425" anchor="t" anchorCtr="0">
            <a:noAutofit/>
          </a:bodyPr>
          <a:lstStyle/>
          <a:p>
            <a:pPr marL="76200" indent="0" fontAlgn="base">
              <a:buNone/>
            </a:pPr>
            <a:r>
              <a:rPr lang="en-US" b="1"/>
              <a:t>No financial conflicts to declare</a:t>
            </a:r>
            <a:r>
              <a:rPr lang="en-US"/>
              <a:t> </a:t>
            </a:r>
          </a:p>
          <a:p>
            <a:pPr fontAlgn="base">
              <a:buFont typeface="Wingdings" panose="05000000000000000000" pitchFamily="2" charset="2"/>
              <a:buChar char="§"/>
            </a:pPr>
            <a:r>
              <a:rPr lang="en-US"/>
              <a:t>Studies were funded by unrestricted philanthropic gifts</a:t>
            </a:r>
          </a:p>
          <a:p>
            <a:pPr fontAlgn="base">
              <a:buFont typeface="Wingdings" panose="05000000000000000000" pitchFamily="2" charset="2"/>
              <a:buChar char="§"/>
            </a:pPr>
            <a:r>
              <a:rPr lang="en-US"/>
              <a:t>Manufacturers provided the formulas, but had no input in the studies themselves or their reporting </a:t>
            </a:r>
            <a:r>
              <a:rPr lang="en-US" i="0"/>
              <a:t>​</a:t>
            </a:r>
          </a:p>
          <a:p>
            <a:pPr fontAlgn="base">
              <a:buFont typeface="Wingdings" panose="05000000000000000000" pitchFamily="2" charset="2"/>
              <a:buChar char="§"/>
            </a:pPr>
            <a:r>
              <a:rPr lang="en-US"/>
              <a:t>We have no commercial interest in any company or product.</a:t>
            </a:r>
            <a:r>
              <a:rPr lang="en-US" i="0"/>
              <a:t>​</a:t>
            </a:r>
          </a:p>
        </p:txBody>
      </p:sp>
      <p:sp>
        <p:nvSpPr>
          <p:cNvPr id="119" name="Google Shape;119;p16"/>
          <p:cNvSpPr txBox="1">
            <a:spLocks noGrp="1"/>
          </p:cNvSpPr>
          <p:nvPr>
            <p:ph type="sldNum" idx="12"/>
          </p:nvPr>
        </p:nvSpPr>
        <p:spPr>
          <a:xfrm>
            <a:off x="-125" y="4830281"/>
            <a:ext cx="9144000" cy="313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3</a:t>
            </a:fld>
            <a:endParaRPr/>
          </a:p>
        </p:txBody>
      </p:sp>
    </p:spTree>
    <p:extLst>
      <p:ext uri="{BB962C8B-B14F-4D97-AF65-F5344CB8AC3E}">
        <p14:creationId xmlns:p14="http://schemas.microsoft.com/office/powerpoint/2010/main" val="8095437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E89CD-9946-564C-9FF7-84EEF8141F0E}"/>
              </a:ext>
            </a:extLst>
          </p:cNvPr>
          <p:cNvSpPr>
            <a:spLocks noGrp="1"/>
          </p:cNvSpPr>
          <p:nvPr>
            <p:ph type="title"/>
          </p:nvPr>
        </p:nvSpPr>
        <p:spPr/>
        <p:txBody>
          <a:bodyPr/>
          <a:lstStyle/>
          <a:p>
            <a:r>
              <a:rPr lang="en-US" sz="2800">
                <a:solidFill>
                  <a:schemeClr val="tx1"/>
                </a:solidFill>
              </a:rPr>
              <a:t>Sample Collection</a:t>
            </a:r>
          </a:p>
        </p:txBody>
      </p:sp>
      <p:sp>
        <p:nvSpPr>
          <p:cNvPr id="3" name="Text Placeholder 2">
            <a:extLst>
              <a:ext uri="{FF2B5EF4-FFF2-40B4-BE49-F238E27FC236}">
                <a16:creationId xmlns:a16="http://schemas.microsoft.com/office/drawing/2014/main" id="{38B13926-127B-4CA8-A2F3-901AD77B5F76}"/>
              </a:ext>
            </a:extLst>
          </p:cNvPr>
          <p:cNvSpPr>
            <a:spLocks noGrp="1"/>
          </p:cNvSpPr>
          <p:nvPr>
            <p:ph type="body" idx="1"/>
          </p:nvPr>
        </p:nvSpPr>
        <p:spPr>
          <a:xfrm>
            <a:off x="893625" y="1212484"/>
            <a:ext cx="4769070" cy="3713366"/>
          </a:xfrm>
        </p:spPr>
        <p:txBody>
          <a:bodyPr/>
          <a:lstStyle/>
          <a:p>
            <a:r>
              <a:rPr lang="en-US">
                <a:latin typeface="Raleway"/>
              </a:rPr>
              <a:t>Stool samples collected using </a:t>
            </a:r>
            <a:r>
              <a:rPr lang="en-US" err="1">
                <a:latin typeface="Raleway"/>
              </a:rPr>
              <a:t>OMNIgene</a:t>
            </a:r>
            <a:r>
              <a:rPr lang="en-US">
                <a:latin typeface="Raleway"/>
              </a:rPr>
              <a:t>-gut collection kits at home</a:t>
            </a:r>
            <a:endParaRPr lang="en-US"/>
          </a:p>
          <a:p>
            <a:pPr lvl="1"/>
            <a:r>
              <a:rPr lang="en-US">
                <a:latin typeface="Raleway"/>
              </a:rPr>
              <a:t>Kits offer stabilization of fecal DNA and RNA at room temperature.</a:t>
            </a:r>
          </a:p>
          <a:p>
            <a:r>
              <a:rPr lang="en-US">
                <a:latin typeface="Raleway"/>
              </a:rPr>
              <a:t>3 timepoints</a:t>
            </a:r>
          </a:p>
          <a:p>
            <a:pPr lvl="1"/>
            <a:r>
              <a:rPr lang="en-US">
                <a:latin typeface="Raleway"/>
              </a:rPr>
              <a:t>Baseline</a:t>
            </a:r>
          </a:p>
          <a:p>
            <a:pPr lvl="1">
              <a:buClr>
                <a:srgbClr val="677480"/>
              </a:buClr>
            </a:pPr>
            <a:r>
              <a:rPr lang="en-US">
                <a:latin typeface="Raleway"/>
              </a:rPr>
              <a:t>Week 8 (RCT end)</a:t>
            </a:r>
          </a:p>
          <a:p>
            <a:pPr lvl="1">
              <a:buClr>
                <a:srgbClr val="677480"/>
              </a:buClr>
            </a:pPr>
            <a:r>
              <a:rPr lang="en-US">
                <a:latin typeface="Raleway"/>
              </a:rPr>
              <a:t>Week 16 (open label extension end)</a:t>
            </a:r>
          </a:p>
          <a:p>
            <a:pPr lvl="1">
              <a:buClr>
                <a:srgbClr val="677480"/>
              </a:buClr>
            </a:pPr>
            <a:endParaRPr lang="en-US"/>
          </a:p>
          <a:p>
            <a:endParaRPr lang="en-US"/>
          </a:p>
        </p:txBody>
      </p:sp>
      <p:sp>
        <p:nvSpPr>
          <p:cNvPr id="5" name="Slide Number Placeholder 4">
            <a:extLst>
              <a:ext uri="{FF2B5EF4-FFF2-40B4-BE49-F238E27FC236}">
                <a16:creationId xmlns:a16="http://schemas.microsoft.com/office/drawing/2014/main" id="{43C1A908-96FE-948A-45F8-1EABABE7116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30</a:t>
            </a:fld>
            <a:endParaRPr lang="en"/>
          </a:p>
        </p:txBody>
      </p:sp>
      <p:pic>
        <p:nvPicPr>
          <p:cNvPr id="4" name="Picture 3" descr="A hand holding a container of poo&#10;&#10;AI-generated content may be incorrect.">
            <a:extLst>
              <a:ext uri="{FF2B5EF4-FFF2-40B4-BE49-F238E27FC236}">
                <a16:creationId xmlns:a16="http://schemas.microsoft.com/office/drawing/2014/main" id="{B8C35159-0CA0-1027-7E77-E0905DAD8A94}"/>
              </a:ext>
            </a:extLst>
          </p:cNvPr>
          <p:cNvPicPr>
            <a:picLocks noChangeAspect="1"/>
          </p:cNvPicPr>
          <p:nvPr/>
        </p:nvPicPr>
        <p:blipFill>
          <a:blip r:embed="rId2"/>
          <a:stretch>
            <a:fillRect/>
          </a:stretch>
        </p:blipFill>
        <p:spPr>
          <a:xfrm>
            <a:off x="5552376" y="938713"/>
            <a:ext cx="3332504" cy="3264541"/>
          </a:xfrm>
          <a:prstGeom prst="rect">
            <a:avLst/>
          </a:prstGeom>
        </p:spPr>
      </p:pic>
    </p:spTree>
    <p:extLst>
      <p:ext uri="{BB962C8B-B14F-4D97-AF65-F5344CB8AC3E}">
        <p14:creationId xmlns:p14="http://schemas.microsoft.com/office/powerpoint/2010/main" val="11329365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1951E-A673-9946-6B1F-BCFBEB1FDBE4}"/>
              </a:ext>
            </a:extLst>
          </p:cNvPr>
          <p:cNvSpPr>
            <a:spLocks noGrp="1"/>
          </p:cNvSpPr>
          <p:nvPr>
            <p:ph type="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800">
                <a:latin typeface="Raleway"/>
              </a:rPr>
              <a:t>Procedure</a:t>
            </a:r>
            <a:endParaRPr lang="en-US" sz="2800">
              <a:latin typeface="Raleway"/>
              <a:cs typeface="Arial"/>
            </a:endParaRPr>
          </a:p>
        </p:txBody>
      </p:sp>
      <p:sp>
        <p:nvSpPr>
          <p:cNvPr id="3" name="Text Placeholder 2">
            <a:extLst>
              <a:ext uri="{FF2B5EF4-FFF2-40B4-BE49-F238E27FC236}">
                <a16:creationId xmlns:a16="http://schemas.microsoft.com/office/drawing/2014/main" id="{D6F97114-F5ED-EE79-0B7B-BD85DFDF6258}"/>
              </a:ext>
            </a:extLst>
          </p:cNvPr>
          <p:cNvSpPr>
            <a:spLocks noGrp="1"/>
          </p:cNvSpPr>
          <p:nvPr>
            <p:ph type="body" idx="1"/>
          </p:nvPr>
        </p:nvSpPr>
        <p:spPr>
          <a:xfrm>
            <a:off x="893625" y="1214747"/>
            <a:ext cx="3421318" cy="3648320"/>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600">
                <a:latin typeface="Raleway"/>
              </a:rPr>
              <a:t>Stool samples collected at home in all MADDY participants</a:t>
            </a:r>
            <a:endParaRPr lang="en-US" sz="1600">
              <a:latin typeface="Raleway"/>
              <a:cs typeface="Arial"/>
            </a:endParaRPr>
          </a:p>
          <a:p>
            <a:r>
              <a:rPr lang="en-US" sz="1600">
                <a:latin typeface="Raleway"/>
              </a:rPr>
              <a:t>Instructed to place sample in test tube. </a:t>
            </a:r>
            <a:endParaRPr lang="en-US" sz="1600">
              <a:latin typeface="Raleway"/>
              <a:cs typeface="Arial"/>
            </a:endParaRPr>
          </a:p>
          <a:p>
            <a:r>
              <a:rPr lang="en-US" sz="1600">
                <a:latin typeface="Raleway"/>
                <a:cs typeface="Arial"/>
              </a:rPr>
              <a:t>Tubes shaken to stabilize. </a:t>
            </a:r>
          </a:p>
          <a:p>
            <a:r>
              <a:rPr lang="en-US" sz="1600">
                <a:latin typeface="Raleway"/>
              </a:rPr>
              <a:t>Samples returned at next visit (within 1 month) and immediately stored at -80ºC until analysis. </a:t>
            </a:r>
            <a:endParaRPr lang="en-US" sz="1600">
              <a:latin typeface="Raleway"/>
              <a:cs typeface="Arial"/>
            </a:endParaRPr>
          </a:p>
          <a:p>
            <a:pPr lvl="2">
              <a:buFont typeface="Wingdings"/>
              <a:buChar char="§"/>
            </a:pPr>
            <a:r>
              <a:rPr lang="en-US" sz="1600">
                <a:latin typeface="Raleway"/>
                <a:cs typeface="Arial"/>
              </a:rPr>
              <a:t>Stability – 30 days for metabolites and 60 days for microbiome. </a:t>
            </a:r>
          </a:p>
          <a:p>
            <a:pPr indent="0">
              <a:buNone/>
            </a:pPr>
            <a:endParaRPr lang="en-US" sz="1650">
              <a:cs typeface="Arial"/>
            </a:endParaRPr>
          </a:p>
          <a:p>
            <a:endParaRPr lang="en-US"/>
          </a:p>
        </p:txBody>
      </p:sp>
      <p:sp>
        <p:nvSpPr>
          <p:cNvPr id="5" name="Slide Number Placeholder 4">
            <a:extLst>
              <a:ext uri="{FF2B5EF4-FFF2-40B4-BE49-F238E27FC236}">
                <a16:creationId xmlns:a16="http://schemas.microsoft.com/office/drawing/2014/main" id="{AA4A44D2-7AF3-AC30-59AE-07215484ECAB}"/>
              </a:ext>
            </a:extLst>
          </p:cNvPr>
          <p:cNvSpPr>
            <a:spLocks noGrp="1"/>
          </p:cNvSpPr>
          <p:nvPr>
            <p:ph type="sldNum" idx="12"/>
          </p:nvPr>
        </p:nvSpPr>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fld id="{00000000-1234-1234-1234-123412341234}" type="slidenum">
              <a:rPr lang="en" smtClean="0"/>
              <a:pPr/>
              <a:t>31</a:t>
            </a:fld>
            <a:endParaRPr lang="en"/>
          </a:p>
        </p:txBody>
      </p:sp>
      <p:pic>
        <p:nvPicPr>
          <p:cNvPr id="8" name="Picture 7">
            <a:extLst>
              <a:ext uri="{FF2B5EF4-FFF2-40B4-BE49-F238E27FC236}">
                <a16:creationId xmlns:a16="http://schemas.microsoft.com/office/drawing/2014/main" id="{D682840C-1B32-51B3-252E-D393B68EDBDD}"/>
              </a:ext>
            </a:extLst>
          </p:cNvPr>
          <p:cNvPicPr>
            <a:picLocks noChangeAspect="1"/>
          </p:cNvPicPr>
          <p:nvPr/>
        </p:nvPicPr>
        <p:blipFill>
          <a:blip r:embed="rId4"/>
          <a:stretch>
            <a:fillRect/>
          </a:stretch>
        </p:blipFill>
        <p:spPr>
          <a:xfrm>
            <a:off x="4375947" y="377877"/>
            <a:ext cx="4647242" cy="4386981"/>
          </a:xfrm>
          <a:prstGeom prst="rect">
            <a:avLst/>
          </a:prstGeom>
        </p:spPr>
      </p:pic>
    </p:spTree>
    <p:extLst>
      <p:ext uri="{BB962C8B-B14F-4D97-AF65-F5344CB8AC3E}">
        <p14:creationId xmlns:p14="http://schemas.microsoft.com/office/powerpoint/2010/main" val="2760685348"/>
      </p:ext>
    </p:extLst>
  </p:cSld>
  <p:clrMapOvr>
    <a:masterClrMapping/>
  </p:clrMapOvr>
  <p:extLst>
    <p:ext uri="{6950BFC3-D8DA-4A85-94F7-54DA5524770B}">
      <p188:commentRel xmlns:p188="http://schemas.microsoft.com/office/powerpoint/2018/8/main" r:id="rId3"/>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FE778-8A65-55F8-1F03-F698503C1711}"/>
              </a:ext>
            </a:extLst>
          </p:cNvPr>
          <p:cNvSpPr>
            <a:spLocks noGrp="1"/>
          </p:cNvSpPr>
          <p:nvPr>
            <p:ph type="title"/>
          </p:nvPr>
        </p:nvSpPr>
        <p:spPr>
          <a:xfrm>
            <a:off x="297532" y="346053"/>
            <a:ext cx="6618837" cy="939630"/>
          </a:xfrm>
        </p:spPr>
        <p:txBody>
          <a:bodyPr/>
          <a:lstStyle/>
          <a:p>
            <a:r>
              <a:rPr lang="en-US" sz="2400">
                <a:solidFill>
                  <a:srgbClr val="677480"/>
                </a:solidFill>
              </a:rPr>
              <a:t>Microbiota data generation and processing </a:t>
            </a:r>
            <a:endParaRPr lang="en-US" sz="2400">
              <a:solidFill>
                <a:srgbClr val="000000"/>
              </a:solidFill>
            </a:endParaRPr>
          </a:p>
          <a:p>
            <a:endParaRPr lang="en-US"/>
          </a:p>
        </p:txBody>
      </p:sp>
      <p:sp>
        <p:nvSpPr>
          <p:cNvPr id="5" name="Slide Number Placeholder 4">
            <a:extLst>
              <a:ext uri="{FF2B5EF4-FFF2-40B4-BE49-F238E27FC236}">
                <a16:creationId xmlns:a16="http://schemas.microsoft.com/office/drawing/2014/main" id="{C30C3E0D-E60F-EBD6-6585-511CDFA6098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32</a:t>
            </a:fld>
            <a:endParaRPr lang="en"/>
          </a:p>
        </p:txBody>
      </p:sp>
      <p:pic>
        <p:nvPicPr>
          <p:cNvPr id="4" name="Picture 3" descr="A green and black rectangular object with white text&#10;&#10;AI-generated content may be incorrect.">
            <a:extLst>
              <a:ext uri="{FF2B5EF4-FFF2-40B4-BE49-F238E27FC236}">
                <a16:creationId xmlns:a16="http://schemas.microsoft.com/office/drawing/2014/main" id="{00C00672-7088-8705-B7E3-3A45ADB32D18}"/>
              </a:ext>
            </a:extLst>
          </p:cNvPr>
          <p:cNvPicPr>
            <a:picLocks noChangeAspect="1"/>
          </p:cNvPicPr>
          <p:nvPr/>
        </p:nvPicPr>
        <p:blipFill>
          <a:blip r:embed="rId3"/>
          <a:stretch>
            <a:fillRect/>
          </a:stretch>
        </p:blipFill>
        <p:spPr>
          <a:xfrm>
            <a:off x="443883" y="942239"/>
            <a:ext cx="8311719" cy="3447674"/>
          </a:xfrm>
          <a:prstGeom prst="rect">
            <a:avLst/>
          </a:prstGeom>
        </p:spPr>
      </p:pic>
    </p:spTree>
    <p:extLst>
      <p:ext uri="{BB962C8B-B14F-4D97-AF65-F5344CB8AC3E}">
        <p14:creationId xmlns:p14="http://schemas.microsoft.com/office/powerpoint/2010/main" val="25237944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2C386-29AE-FBCD-7A3B-9134F9CA698C}"/>
              </a:ext>
            </a:extLst>
          </p:cNvPr>
          <p:cNvSpPr>
            <a:spLocks noGrp="1"/>
          </p:cNvSpPr>
          <p:nvPr>
            <p:ph type="title"/>
          </p:nvPr>
        </p:nvSpPr>
        <p:spPr>
          <a:xfrm>
            <a:off x="893700" y="-110325"/>
            <a:ext cx="6462600" cy="857400"/>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800">
                <a:latin typeface="Raleway"/>
              </a:rPr>
              <a:t>Microbiome Results</a:t>
            </a:r>
            <a:endParaRPr lang="en-US" sz="2800">
              <a:latin typeface="Raleway"/>
              <a:cs typeface="Arial"/>
            </a:endParaRPr>
          </a:p>
        </p:txBody>
      </p:sp>
      <p:pic>
        <p:nvPicPr>
          <p:cNvPr id="3" name="Picture 2" descr="A close-up of a graph&#10;&#10;Description automatically generated">
            <a:extLst>
              <a:ext uri="{FF2B5EF4-FFF2-40B4-BE49-F238E27FC236}">
                <a16:creationId xmlns:a16="http://schemas.microsoft.com/office/drawing/2014/main" id="{42DE3B67-91E7-BA2E-C956-D21951AE258F}"/>
              </a:ext>
            </a:extLst>
          </p:cNvPr>
          <p:cNvPicPr>
            <a:picLocks noChangeAspect="1"/>
          </p:cNvPicPr>
          <p:nvPr/>
        </p:nvPicPr>
        <p:blipFill>
          <a:blip r:embed="rId3"/>
          <a:stretch>
            <a:fillRect/>
          </a:stretch>
        </p:blipFill>
        <p:spPr>
          <a:xfrm>
            <a:off x="1176350" y="680622"/>
            <a:ext cx="6464952" cy="3786015"/>
          </a:xfrm>
          <a:prstGeom prst="rect">
            <a:avLst/>
          </a:prstGeom>
        </p:spPr>
      </p:pic>
      <p:sp>
        <p:nvSpPr>
          <p:cNvPr id="4" name="TextBox 3">
            <a:extLst>
              <a:ext uri="{FF2B5EF4-FFF2-40B4-BE49-F238E27FC236}">
                <a16:creationId xmlns:a16="http://schemas.microsoft.com/office/drawing/2014/main" id="{B75F8034-5416-AABB-4DE6-9EE9A979341A}"/>
              </a:ext>
            </a:extLst>
          </p:cNvPr>
          <p:cNvSpPr txBox="1"/>
          <p:nvPr/>
        </p:nvSpPr>
        <p:spPr>
          <a:xfrm>
            <a:off x="5620022" y="4521181"/>
            <a:ext cx="334002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Ast et al. </a:t>
            </a:r>
            <a:r>
              <a:rPr lang="en-US" i="1"/>
              <a:t>Gut Microbes</a:t>
            </a:r>
            <a:r>
              <a:rPr lang="en-US"/>
              <a:t> 2025</a:t>
            </a:r>
          </a:p>
          <a:p>
            <a:r>
              <a:rPr lang="en-US"/>
              <a:t>Stevens et al. </a:t>
            </a:r>
            <a:r>
              <a:rPr lang="en-US" i="1"/>
              <a:t>Scientific Reports </a:t>
            </a:r>
            <a:r>
              <a:rPr lang="en-US"/>
              <a:t>2019</a:t>
            </a:r>
          </a:p>
        </p:txBody>
      </p:sp>
    </p:spTree>
    <p:extLst>
      <p:ext uri="{BB962C8B-B14F-4D97-AF65-F5344CB8AC3E}">
        <p14:creationId xmlns:p14="http://schemas.microsoft.com/office/powerpoint/2010/main" val="29682948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8449CDD-8F31-B011-8D99-9278BF7297B6}"/>
              </a:ext>
            </a:extLst>
          </p:cNvPr>
          <p:cNvPicPr>
            <a:picLocks noChangeAspect="1"/>
          </p:cNvPicPr>
          <p:nvPr/>
        </p:nvPicPr>
        <p:blipFill>
          <a:blip r:embed="rId2"/>
          <a:stretch>
            <a:fillRect/>
          </a:stretch>
        </p:blipFill>
        <p:spPr>
          <a:xfrm>
            <a:off x="90488" y="297382"/>
            <a:ext cx="8963025" cy="4548735"/>
          </a:xfrm>
          <a:prstGeom prst="rect">
            <a:avLst/>
          </a:prstGeom>
          <a:noFill/>
        </p:spPr>
      </p:pic>
      <p:sp>
        <p:nvSpPr>
          <p:cNvPr id="5" name="Slide Number Placeholder 4" hidden="1">
            <a:extLst>
              <a:ext uri="{FF2B5EF4-FFF2-40B4-BE49-F238E27FC236}">
                <a16:creationId xmlns:a16="http://schemas.microsoft.com/office/drawing/2014/main" id="{BD26CD2B-4DF6-3C11-08C6-9A0A1F22A962}"/>
              </a:ext>
            </a:extLst>
          </p:cNvPr>
          <p:cNvSpPr>
            <a:spLocks noGrp="1"/>
          </p:cNvSpPr>
          <p:nvPr>
            <p:ph type="sldNum" idx="4294967295"/>
          </p:nvPr>
        </p:nvSpPr>
        <p:spPr>
          <a:xfrm>
            <a:off x="8480575" y="4696933"/>
            <a:ext cx="548700" cy="313500"/>
          </a:xfrm>
        </p:spPr>
        <p:txBody>
          <a:bodyPr/>
          <a:lstStyle/>
          <a:p>
            <a:pPr marL="0" lvl="0" indent="0" algn="r" rtl="0">
              <a:spcBef>
                <a:spcPts val="0"/>
              </a:spcBef>
              <a:spcAft>
                <a:spcPts val="600"/>
              </a:spcAft>
              <a:buNone/>
            </a:pPr>
            <a:fld id="{00000000-1234-1234-1234-123412341234}" type="slidenum">
              <a:rPr lang="en"/>
              <a:pPr marL="0" lvl="0" indent="0" algn="r" rtl="0">
                <a:spcBef>
                  <a:spcPts val="0"/>
                </a:spcBef>
                <a:spcAft>
                  <a:spcPts val="600"/>
                </a:spcAft>
                <a:buNone/>
              </a:pPr>
              <a:t>34</a:t>
            </a:fld>
            <a:endParaRPr lang="en"/>
          </a:p>
        </p:txBody>
      </p:sp>
      <p:sp>
        <p:nvSpPr>
          <p:cNvPr id="8" name="TextBox 7">
            <a:extLst>
              <a:ext uri="{FF2B5EF4-FFF2-40B4-BE49-F238E27FC236}">
                <a16:creationId xmlns:a16="http://schemas.microsoft.com/office/drawing/2014/main" id="{7AF947F4-1DD4-E7AC-1A41-68252D0EB010}"/>
              </a:ext>
            </a:extLst>
          </p:cNvPr>
          <p:cNvSpPr txBox="1"/>
          <p:nvPr/>
        </p:nvSpPr>
        <p:spPr>
          <a:xfrm>
            <a:off x="6625862" y="4879321"/>
            <a:ext cx="334002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Ast et al. </a:t>
            </a:r>
            <a:r>
              <a:rPr lang="en-US" i="1"/>
              <a:t>Gut Microbes</a:t>
            </a:r>
            <a:r>
              <a:rPr lang="en-US"/>
              <a:t> 2025</a:t>
            </a:r>
          </a:p>
          <a:p>
            <a:endParaRPr lang="en-US"/>
          </a:p>
        </p:txBody>
      </p:sp>
    </p:spTree>
    <p:extLst>
      <p:ext uri="{BB962C8B-B14F-4D97-AF65-F5344CB8AC3E}">
        <p14:creationId xmlns:p14="http://schemas.microsoft.com/office/powerpoint/2010/main" val="323561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B1E04-F632-1241-49CC-BB15F3EF6158}"/>
              </a:ext>
            </a:extLst>
          </p:cNvPr>
          <p:cNvSpPr>
            <a:spLocks noGrp="1"/>
          </p:cNvSpPr>
          <p:nvPr>
            <p:ph type="title"/>
          </p:nvPr>
        </p:nvSpPr>
        <p:spPr>
          <a:xfrm>
            <a:off x="402431" y="130969"/>
            <a:ext cx="7886700" cy="994172"/>
          </a:xfrm>
        </p:spPr>
        <p:txBody>
          <a:bodyPr anchor="ct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a:latin typeface="Raleway"/>
              </a:rPr>
              <a:t>Metabolite Analysis</a:t>
            </a:r>
            <a:endParaRPr lang="en-US" sz="3200">
              <a:cs typeface="Arial"/>
            </a:endParaRPr>
          </a:p>
        </p:txBody>
      </p:sp>
      <p:pic>
        <p:nvPicPr>
          <p:cNvPr id="7" name="Picture 6" descr="A screenshot of a computer screen&#10;&#10;AI-generated content may be incorrect.">
            <a:extLst>
              <a:ext uri="{FF2B5EF4-FFF2-40B4-BE49-F238E27FC236}">
                <a16:creationId xmlns:a16="http://schemas.microsoft.com/office/drawing/2014/main" id="{B1C83F3D-968F-5A23-6F05-F7DAE6A987DD}"/>
              </a:ext>
            </a:extLst>
          </p:cNvPr>
          <p:cNvPicPr>
            <a:picLocks noChangeAspect="1"/>
          </p:cNvPicPr>
          <p:nvPr/>
        </p:nvPicPr>
        <p:blipFill>
          <a:blip r:embed="rId3"/>
          <a:stretch>
            <a:fillRect/>
          </a:stretch>
        </p:blipFill>
        <p:spPr>
          <a:xfrm>
            <a:off x="402928" y="965031"/>
            <a:ext cx="8535497" cy="3505356"/>
          </a:xfrm>
          <a:prstGeom prst="rect">
            <a:avLst/>
          </a:prstGeom>
        </p:spPr>
      </p:pic>
    </p:spTree>
    <p:extLst>
      <p:ext uri="{BB962C8B-B14F-4D97-AF65-F5344CB8AC3E}">
        <p14:creationId xmlns:p14="http://schemas.microsoft.com/office/powerpoint/2010/main" val="1219929587"/>
      </p:ext>
    </p:extLst>
  </p:cSld>
  <p:clrMapOvr>
    <a:masterClrMapping/>
  </p:clrMapOvr>
  <p:extLst>
    <p:ext uri="{6950BFC3-D8DA-4A85-94F7-54DA5524770B}">
      <p188:commentRel xmlns:p188="http://schemas.microsoft.com/office/powerpoint/2018/8/main" r:id="rId2"/>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D4C56-1752-E197-D919-9ADF865D990C}"/>
              </a:ext>
            </a:extLst>
          </p:cNvPr>
          <p:cNvSpPr>
            <a:spLocks noGrp="1"/>
          </p:cNvSpPr>
          <p:nvPr>
            <p:ph type="title"/>
          </p:nvPr>
        </p:nvSpPr>
        <p:spPr>
          <a:xfrm>
            <a:off x="506141" y="689787"/>
            <a:ext cx="7109151" cy="425758"/>
          </a:xfrm>
        </p:spPr>
        <p:txBody>
          <a:bodyPr/>
          <a:lstStyle/>
          <a:p>
            <a:r>
              <a:rPr lang="en-US" sz="2800">
                <a:solidFill>
                  <a:schemeClr val="tx1"/>
                </a:solidFill>
              </a:rPr>
              <a:t>Metabolite identification and analysis</a:t>
            </a:r>
          </a:p>
        </p:txBody>
      </p:sp>
      <p:sp>
        <p:nvSpPr>
          <p:cNvPr id="5" name="Slide Number Placeholder 4">
            <a:extLst>
              <a:ext uri="{FF2B5EF4-FFF2-40B4-BE49-F238E27FC236}">
                <a16:creationId xmlns:a16="http://schemas.microsoft.com/office/drawing/2014/main" id="{88CB9967-D169-83AE-650A-8A609F3FB52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36</a:t>
            </a:fld>
            <a:endParaRPr lang="en"/>
          </a:p>
        </p:txBody>
      </p:sp>
      <p:pic>
        <p:nvPicPr>
          <p:cNvPr id="10" name="Picture 9" descr="A green and white sign&#10;&#10;AI-generated content may be incorrect.">
            <a:extLst>
              <a:ext uri="{FF2B5EF4-FFF2-40B4-BE49-F238E27FC236}">
                <a16:creationId xmlns:a16="http://schemas.microsoft.com/office/drawing/2014/main" id="{77BE0665-B2AA-156C-0A6D-9A3F23F234C2}"/>
              </a:ext>
            </a:extLst>
          </p:cNvPr>
          <p:cNvPicPr>
            <a:picLocks noChangeAspect="1"/>
          </p:cNvPicPr>
          <p:nvPr/>
        </p:nvPicPr>
        <p:blipFill>
          <a:blip r:embed="rId3"/>
          <a:stretch>
            <a:fillRect/>
          </a:stretch>
        </p:blipFill>
        <p:spPr>
          <a:xfrm>
            <a:off x="481047" y="1112164"/>
            <a:ext cx="8186018" cy="3371439"/>
          </a:xfrm>
          <a:prstGeom prst="rect">
            <a:avLst/>
          </a:prstGeom>
        </p:spPr>
      </p:pic>
    </p:spTree>
    <p:extLst>
      <p:ext uri="{BB962C8B-B14F-4D97-AF65-F5344CB8AC3E}">
        <p14:creationId xmlns:p14="http://schemas.microsoft.com/office/powerpoint/2010/main" val="8561483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DE2E98D-C4C8-4F2F-5B05-16C02DE59FE9}"/>
              </a:ext>
            </a:extLst>
          </p:cNvPr>
          <p:cNvSpPr>
            <a:spLocks noGrp="1"/>
          </p:cNvSpPr>
          <p:nvPr>
            <p:ph type="sldNum" sz="quarter" idx="12"/>
          </p:nvPr>
        </p:nvSpPr>
        <p:spPr/>
        <p:txBody>
          <a:bodyPr/>
          <a:lstStyle/>
          <a:p>
            <a:fld id="{79157CDB-D6C5-244C-B713-4FC88D3A958A}" type="slidenum">
              <a:rPr lang="en-US" smtClean="0"/>
              <a:t>37</a:t>
            </a:fld>
            <a:endParaRPr lang="en-US"/>
          </a:p>
        </p:txBody>
      </p:sp>
      <p:pic>
        <p:nvPicPr>
          <p:cNvPr id="7" name="Picture 6">
            <a:extLst>
              <a:ext uri="{FF2B5EF4-FFF2-40B4-BE49-F238E27FC236}">
                <a16:creationId xmlns:a16="http://schemas.microsoft.com/office/drawing/2014/main" id="{3247A9B8-A988-3123-2CFB-B5C1553A5517}"/>
              </a:ext>
            </a:extLst>
          </p:cNvPr>
          <p:cNvPicPr>
            <a:picLocks noChangeAspect="1"/>
          </p:cNvPicPr>
          <p:nvPr/>
        </p:nvPicPr>
        <p:blipFill>
          <a:blip r:embed="rId2"/>
          <a:stretch>
            <a:fillRect/>
          </a:stretch>
        </p:blipFill>
        <p:spPr>
          <a:xfrm>
            <a:off x="700329" y="78118"/>
            <a:ext cx="7743341" cy="4987263"/>
          </a:xfrm>
          <a:prstGeom prst="rect">
            <a:avLst/>
          </a:prstGeom>
        </p:spPr>
      </p:pic>
    </p:spTree>
    <p:extLst>
      <p:ext uri="{BB962C8B-B14F-4D97-AF65-F5344CB8AC3E}">
        <p14:creationId xmlns:p14="http://schemas.microsoft.com/office/powerpoint/2010/main" val="10353086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3EDD1-D083-9276-ABF4-3E148E3EDF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5CDFC7-C698-846A-8815-751F8154005A}"/>
              </a:ext>
            </a:extLst>
          </p:cNvPr>
          <p:cNvSpPr>
            <a:spLocks noGrp="1"/>
          </p:cNvSpPr>
          <p:nvPr>
            <p:ph type="ctr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400">
                <a:solidFill>
                  <a:srgbClr val="000000"/>
                </a:solidFill>
                <a:latin typeface="Raleway"/>
              </a:rPr>
              <a:t>Urine Collection</a:t>
            </a:r>
            <a:endParaRPr lang="en-US" sz="4400">
              <a:solidFill>
                <a:srgbClr val="000000"/>
              </a:solidFill>
              <a:latin typeface="Raleway"/>
              <a:cs typeface="Arial"/>
            </a:endParaRPr>
          </a:p>
        </p:txBody>
      </p:sp>
      <p:sp>
        <p:nvSpPr>
          <p:cNvPr id="4" name="Slide Number Placeholder 3">
            <a:extLst>
              <a:ext uri="{FF2B5EF4-FFF2-40B4-BE49-F238E27FC236}">
                <a16:creationId xmlns:a16="http://schemas.microsoft.com/office/drawing/2014/main" id="{DCC1911C-3DD9-EA75-2ADF-7E120B142C51}"/>
              </a:ext>
            </a:extLst>
          </p:cNvPr>
          <p:cNvSpPr>
            <a:spLocks noGrp="1"/>
          </p:cNvSpPr>
          <p:nvPr>
            <p:ph type="sldNum" idx="12"/>
          </p:nvPr>
        </p:nvSpPr>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fld id="{00000000-1234-1234-1234-123412341234}" type="slidenum">
              <a:rPr lang="en" smtClean="0"/>
              <a:pPr/>
              <a:t>38</a:t>
            </a:fld>
            <a:endParaRPr lang="en"/>
          </a:p>
        </p:txBody>
      </p:sp>
      <p:sp>
        <p:nvSpPr>
          <p:cNvPr id="7" name="TextBox 6">
            <a:extLst>
              <a:ext uri="{FF2B5EF4-FFF2-40B4-BE49-F238E27FC236}">
                <a16:creationId xmlns:a16="http://schemas.microsoft.com/office/drawing/2014/main" id="{F84D9B65-AF39-1379-3E00-9C278321DCDB}"/>
              </a:ext>
            </a:extLst>
          </p:cNvPr>
          <p:cNvSpPr txBox="1"/>
          <p:nvPr/>
        </p:nvSpPr>
        <p:spPr>
          <a:xfrm>
            <a:off x="1140120" y="2743143"/>
            <a:ext cx="6863509" cy="646331"/>
          </a:xfrm>
          <a:prstGeom prst="rect">
            <a:avLst/>
          </a:prstGeom>
          <a:noFill/>
        </p:spPr>
        <p:txBody>
          <a:bodyPr wrap="square" lIns="91440" tIns="45720" rIns="91440" bIns="4572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800">
                <a:solidFill>
                  <a:schemeClr val="bg1"/>
                </a:solidFill>
                <a:latin typeface="Raleway"/>
              </a:rPr>
              <a:t>Urinary Glyphosate Analysis</a:t>
            </a:r>
          </a:p>
          <a:p>
            <a:pPr algn="ctr"/>
            <a:endParaRPr lang="en-US" sz="1800">
              <a:solidFill>
                <a:schemeClr val="bg1"/>
              </a:solidFill>
              <a:cs typeface="Arial"/>
            </a:endParaRPr>
          </a:p>
        </p:txBody>
      </p:sp>
      <p:sp>
        <p:nvSpPr>
          <p:cNvPr id="3" name="TextBox 2">
            <a:extLst>
              <a:ext uri="{FF2B5EF4-FFF2-40B4-BE49-F238E27FC236}">
                <a16:creationId xmlns:a16="http://schemas.microsoft.com/office/drawing/2014/main" id="{658E6635-DA81-D246-898B-9DCAD5E168CA}"/>
              </a:ext>
            </a:extLst>
          </p:cNvPr>
          <p:cNvSpPr txBox="1"/>
          <p:nvPr/>
        </p:nvSpPr>
        <p:spPr>
          <a:xfrm>
            <a:off x="4974610" y="4509732"/>
            <a:ext cx="416768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800">
                <a:solidFill>
                  <a:srgbClr val="131619"/>
                </a:solidFill>
                <a:latin typeface="Raleway"/>
              </a:rPr>
              <a:t>NIH T32 Post-doctoral researcher </a:t>
            </a:r>
          </a:p>
          <a:p>
            <a:pPr algn="r"/>
            <a:r>
              <a:rPr lang="en-US" sz="1800">
                <a:solidFill>
                  <a:srgbClr val="131619"/>
                </a:solidFill>
                <a:latin typeface="Raleway"/>
              </a:rPr>
              <a:t>Hayleigh Ast, ND</a:t>
            </a:r>
            <a:endParaRPr lang="en-US">
              <a:solidFill>
                <a:srgbClr val="131619"/>
              </a:solidFill>
              <a:latin typeface="Raleway"/>
            </a:endParaRPr>
          </a:p>
        </p:txBody>
      </p:sp>
    </p:spTree>
    <p:extLst>
      <p:ext uri="{BB962C8B-B14F-4D97-AF65-F5344CB8AC3E}">
        <p14:creationId xmlns:p14="http://schemas.microsoft.com/office/powerpoint/2010/main" val="33884762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8069A38-74B0-C59B-93DC-9D2E82B7D10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a:t>39</a:t>
            </a:fld>
            <a:endParaRPr lang="en"/>
          </a:p>
        </p:txBody>
      </p:sp>
      <p:sp>
        <p:nvSpPr>
          <p:cNvPr id="6" name="TextBox 5">
            <a:extLst>
              <a:ext uri="{FF2B5EF4-FFF2-40B4-BE49-F238E27FC236}">
                <a16:creationId xmlns:a16="http://schemas.microsoft.com/office/drawing/2014/main" id="{547DF021-BDB2-21CC-5605-A177EA60A06C}"/>
              </a:ext>
            </a:extLst>
          </p:cNvPr>
          <p:cNvSpPr txBox="1"/>
          <p:nvPr/>
        </p:nvSpPr>
        <p:spPr>
          <a:xfrm>
            <a:off x="290408" y="187661"/>
            <a:ext cx="2815889"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latin typeface="Raleway"/>
              </a:rPr>
              <a:t>Liquid Urine</a:t>
            </a:r>
          </a:p>
        </p:txBody>
      </p:sp>
      <p:sp>
        <p:nvSpPr>
          <p:cNvPr id="7" name="TextBox 6">
            <a:extLst>
              <a:ext uri="{FF2B5EF4-FFF2-40B4-BE49-F238E27FC236}">
                <a16:creationId xmlns:a16="http://schemas.microsoft.com/office/drawing/2014/main" id="{A0B24A2B-4A1D-FD2C-5400-77FFC798FEF0}"/>
              </a:ext>
            </a:extLst>
          </p:cNvPr>
          <p:cNvSpPr txBox="1"/>
          <p:nvPr/>
        </p:nvSpPr>
        <p:spPr>
          <a:xfrm>
            <a:off x="6090706" y="171563"/>
            <a:ext cx="253440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latin typeface="Raleway"/>
              </a:rPr>
              <a:t>Dried </a:t>
            </a:r>
          </a:p>
          <a:p>
            <a:r>
              <a:rPr lang="en-US" sz="4400">
                <a:latin typeface="Raleway"/>
              </a:rPr>
              <a:t>Urine</a:t>
            </a:r>
          </a:p>
        </p:txBody>
      </p:sp>
      <p:sp>
        <p:nvSpPr>
          <p:cNvPr id="8" name="TextBox 7">
            <a:extLst>
              <a:ext uri="{FF2B5EF4-FFF2-40B4-BE49-F238E27FC236}">
                <a16:creationId xmlns:a16="http://schemas.microsoft.com/office/drawing/2014/main" id="{B039F564-BA43-A1FB-DB37-AF657BC4CBA4}"/>
              </a:ext>
            </a:extLst>
          </p:cNvPr>
          <p:cNvSpPr txBox="1"/>
          <p:nvPr/>
        </p:nvSpPr>
        <p:spPr>
          <a:xfrm>
            <a:off x="4111780" y="1399861"/>
            <a:ext cx="981972" cy="76944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latin typeface="Raleway"/>
              </a:rPr>
              <a:t>OR</a:t>
            </a:r>
          </a:p>
        </p:txBody>
      </p:sp>
      <p:sp>
        <p:nvSpPr>
          <p:cNvPr id="9" name="TextBox 8">
            <a:extLst>
              <a:ext uri="{FF2B5EF4-FFF2-40B4-BE49-F238E27FC236}">
                <a16:creationId xmlns:a16="http://schemas.microsoft.com/office/drawing/2014/main" id="{8029E47D-A5E0-C92E-01C4-69AD902F4BB0}"/>
              </a:ext>
            </a:extLst>
          </p:cNvPr>
          <p:cNvSpPr txBox="1"/>
          <p:nvPr/>
        </p:nvSpPr>
        <p:spPr>
          <a:xfrm>
            <a:off x="5355243" y="4834423"/>
            <a:ext cx="392095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Images Created with </a:t>
            </a:r>
            <a:r>
              <a:rPr lang="en-US" err="1"/>
              <a:t>BioRender</a:t>
            </a:r>
            <a:r>
              <a:rPr lang="en-US"/>
              <a:t> and Canva AI</a:t>
            </a:r>
          </a:p>
        </p:txBody>
      </p:sp>
      <p:pic>
        <p:nvPicPr>
          <p:cNvPr id="12" name="Picture 11" descr="A yellow liquid in a plastic container&#10;&#10;AI-generated content may be incorrect.">
            <a:extLst>
              <a:ext uri="{FF2B5EF4-FFF2-40B4-BE49-F238E27FC236}">
                <a16:creationId xmlns:a16="http://schemas.microsoft.com/office/drawing/2014/main" id="{59B2C101-90DD-C432-FDD7-33A4B6B8AAD7}"/>
              </a:ext>
            </a:extLst>
          </p:cNvPr>
          <p:cNvPicPr>
            <a:picLocks noChangeAspect="1"/>
          </p:cNvPicPr>
          <p:nvPr/>
        </p:nvPicPr>
        <p:blipFill>
          <a:blip r:embed="rId3"/>
          <a:srcRect l="66163" t="13930" r="-620" b="31841"/>
          <a:stretch/>
        </p:blipFill>
        <p:spPr>
          <a:xfrm>
            <a:off x="6251974" y="1853387"/>
            <a:ext cx="2531756" cy="2789263"/>
          </a:xfrm>
          <a:prstGeom prst="rect">
            <a:avLst/>
          </a:prstGeom>
        </p:spPr>
      </p:pic>
      <p:pic>
        <p:nvPicPr>
          <p:cNvPr id="13" name="Picture 12" descr="A yellow liquid in a plastic container&#10;&#10;AI-generated content may be incorrect.">
            <a:extLst>
              <a:ext uri="{FF2B5EF4-FFF2-40B4-BE49-F238E27FC236}">
                <a16:creationId xmlns:a16="http://schemas.microsoft.com/office/drawing/2014/main" id="{E74060BE-BEB8-EB37-6645-B040F718B7E1}"/>
              </a:ext>
            </a:extLst>
          </p:cNvPr>
          <p:cNvPicPr>
            <a:picLocks noChangeAspect="1"/>
          </p:cNvPicPr>
          <p:nvPr/>
        </p:nvPicPr>
        <p:blipFill>
          <a:blip r:embed="rId3"/>
          <a:srcRect l="21406" t="33287" r="58832" b="32310"/>
          <a:stretch/>
        </p:blipFill>
        <p:spPr>
          <a:xfrm>
            <a:off x="627709" y="2088418"/>
            <a:ext cx="1912683" cy="2323926"/>
          </a:xfrm>
          <a:prstGeom prst="rect">
            <a:avLst/>
          </a:prstGeom>
        </p:spPr>
      </p:pic>
      <p:pic>
        <p:nvPicPr>
          <p:cNvPr id="2" name="Picture 1" descr="A cartoon character with a happy face&#10;&#10;AI-generated content may be incorrect.">
            <a:extLst>
              <a:ext uri="{FF2B5EF4-FFF2-40B4-BE49-F238E27FC236}">
                <a16:creationId xmlns:a16="http://schemas.microsoft.com/office/drawing/2014/main" id="{5D6E122D-4D8A-579E-0F31-F042137A7B90}"/>
              </a:ext>
            </a:extLst>
          </p:cNvPr>
          <p:cNvPicPr>
            <a:picLocks noChangeAspect="1"/>
          </p:cNvPicPr>
          <p:nvPr/>
        </p:nvPicPr>
        <p:blipFill>
          <a:blip r:embed="rId4"/>
          <a:stretch>
            <a:fillRect/>
          </a:stretch>
        </p:blipFill>
        <p:spPr>
          <a:xfrm>
            <a:off x="2284055" y="730183"/>
            <a:ext cx="712229" cy="863958"/>
          </a:xfrm>
          <a:prstGeom prst="rect">
            <a:avLst/>
          </a:prstGeom>
        </p:spPr>
      </p:pic>
      <p:sp>
        <p:nvSpPr>
          <p:cNvPr id="4" name="Rectangle: Rounded Corners 3">
            <a:extLst>
              <a:ext uri="{FF2B5EF4-FFF2-40B4-BE49-F238E27FC236}">
                <a16:creationId xmlns:a16="http://schemas.microsoft.com/office/drawing/2014/main" id="{BA56DD78-D587-0AAB-2B1A-47973EBBB1A5}"/>
              </a:ext>
            </a:extLst>
          </p:cNvPr>
          <p:cNvSpPr/>
          <p:nvPr/>
        </p:nvSpPr>
        <p:spPr>
          <a:xfrm>
            <a:off x="2796767" y="650321"/>
            <a:ext cx="460826" cy="371221"/>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7547F5DB-D4EC-FCDA-2397-95C478244F71}"/>
              </a:ext>
            </a:extLst>
          </p:cNvPr>
          <p:cNvSpPr/>
          <p:nvPr/>
        </p:nvSpPr>
        <p:spPr>
          <a:xfrm>
            <a:off x="2048182" y="746912"/>
            <a:ext cx="460826" cy="371221"/>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yellow and black pattern on a white background&#10;&#10;AI-generated content may be incorrect.">
            <a:extLst>
              <a:ext uri="{FF2B5EF4-FFF2-40B4-BE49-F238E27FC236}">
                <a16:creationId xmlns:a16="http://schemas.microsoft.com/office/drawing/2014/main" id="{032635E5-6AD2-C4FB-73A6-6E9A530AC9F8}"/>
              </a:ext>
            </a:extLst>
          </p:cNvPr>
          <p:cNvPicPr>
            <a:picLocks noChangeAspect="1"/>
          </p:cNvPicPr>
          <p:nvPr/>
        </p:nvPicPr>
        <p:blipFill>
          <a:blip r:embed="rId5"/>
          <a:stretch>
            <a:fillRect/>
          </a:stretch>
        </p:blipFill>
        <p:spPr>
          <a:xfrm>
            <a:off x="8182377" y="131605"/>
            <a:ext cx="603161" cy="1402993"/>
          </a:xfrm>
          <a:prstGeom prst="rect">
            <a:avLst/>
          </a:prstGeom>
        </p:spPr>
      </p:pic>
    </p:spTree>
    <p:extLst>
      <p:ext uri="{BB962C8B-B14F-4D97-AF65-F5344CB8AC3E}">
        <p14:creationId xmlns:p14="http://schemas.microsoft.com/office/powerpoint/2010/main" val="11983415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69172-4E52-BD5B-4ED4-B080A6F1B0D7}"/>
              </a:ext>
            </a:extLst>
          </p:cNvPr>
          <p:cNvSpPr>
            <a:spLocks noGrp="1"/>
          </p:cNvSpPr>
          <p:nvPr>
            <p:ph type="ctrTitle"/>
          </p:nvPr>
        </p:nvSpPr>
        <p:spPr>
          <a:xfrm>
            <a:off x="645225" y="2864778"/>
            <a:ext cx="6736500" cy="2055967"/>
          </a:xfrm>
        </p:spPr>
        <p:txBody>
          <a:bodyPr/>
          <a:lstStyle/>
          <a:p>
            <a:r>
              <a:rPr lang="en-US"/>
              <a:t>Micronutrients for ADHD in Youth Study (MADDY)</a:t>
            </a:r>
          </a:p>
        </p:txBody>
      </p:sp>
      <p:pic>
        <p:nvPicPr>
          <p:cNvPr id="4" name="Picture 3" descr="Ohsu Logo Png">
            <a:extLst>
              <a:ext uri="{FF2B5EF4-FFF2-40B4-BE49-F238E27FC236}">
                <a16:creationId xmlns:a16="http://schemas.microsoft.com/office/drawing/2014/main" id="{5259DCB1-40FF-349B-87BC-C9A5D340C2B3}"/>
              </a:ext>
            </a:extLst>
          </p:cNvPr>
          <p:cNvPicPr>
            <a:picLocks noChangeAspect="1"/>
          </p:cNvPicPr>
          <p:nvPr/>
        </p:nvPicPr>
        <p:blipFill>
          <a:blip r:embed="rId3"/>
          <a:srcRect l="8504" t="7865" r="62756" b="6742"/>
          <a:stretch/>
        </p:blipFill>
        <p:spPr>
          <a:xfrm>
            <a:off x="6539496" y="4217849"/>
            <a:ext cx="600716" cy="927071"/>
          </a:xfrm>
          <a:prstGeom prst="rect">
            <a:avLst/>
          </a:prstGeom>
        </p:spPr>
      </p:pic>
      <p:pic>
        <p:nvPicPr>
          <p:cNvPr id="6" name="Picture 5" descr="Logos | University of Lethbridge">
            <a:extLst>
              <a:ext uri="{FF2B5EF4-FFF2-40B4-BE49-F238E27FC236}">
                <a16:creationId xmlns:a16="http://schemas.microsoft.com/office/drawing/2014/main" id="{E4762C7E-B914-4EB5-D4EE-8988B8B625B2}"/>
              </a:ext>
            </a:extLst>
          </p:cNvPr>
          <p:cNvPicPr>
            <a:picLocks noChangeAspect="1"/>
          </p:cNvPicPr>
          <p:nvPr/>
        </p:nvPicPr>
        <p:blipFill>
          <a:blip r:embed="rId4"/>
          <a:srcRect l="23779" t="13681" r="24104" b="17590"/>
          <a:stretch/>
        </p:blipFill>
        <p:spPr>
          <a:xfrm>
            <a:off x="8477845" y="4209454"/>
            <a:ext cx="661729" cy="920991"/>
          </a:xfrm>
          <a:prstGeom prst="rect">
            <a:avLst/>
          </a:prstGeom>
        </p:spPr>
      </p:pic>
      <p:pic>
        <p:nvPicPr>
          <p:cNvPr id="7" name="Picture 6" descr="Ohio State University Logo - LogoDix">
            <a:extLst>
              <a:ext uri="{FF2B5EF4-FFF2-40B4-BE49-F238E27FC236}">
                <a16:creationId xmlns:a16="http://schemas.microsoft.com/office/drawing/2014/main" id="{98460407-6B85-4E21-88FA-B97CAEF5760E}"/>
              </a:ext>
            </a:extLst>
          </p:cNvPr>
          <p:cNvPicPr>
            <a:picLocks noChangeAspect="1"/>
          </p:cNvPicPr>
          <p:nvPr/>
        </p:nvPicPr>
        <p:blipFill>
          <a:blip r:embed="rId5"/>
          <a:stretch>
            <a:fillRect/>
          </a:stretch>
        </p:blipFill>
        <p:spPr>
          <a:xfrm>
            <a:off x="7191970" y="4390049"/>
            <a:ext cx="1243012" cy="721090"/>
          </a:xfrm>
          <a:prstGeom prst="rect">
            <a:avLst/>
          </a:prstGeom>
        </p:spPr>
      </p:pic>
    </p:spTree>
    <p:extLst>
      <p:ext uri="{BB962C8B-B14F-4D97-AF65-F5344CB8AC3E}">
        <p14:creationId xmlns:p14="http://schemas.microsoft.com/office/powerpoint/2010/main" val="32072618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2CC36-AC9F-9904-2F19-AE53B37180C8}"/>
              </a:ext>
            </a:extLst>
          </p:cNvPr>
          <p:cNvSpPr>
            <a:spLocks noGrp="1"/>
          </p:cNvSpPr>
          <p:nvPr>
            <p:ph type="title"/>
          </p:nvPr>
        </p:nvSpPr>
        <p:spPr/>
        <p:txBody>
          <a:bodyPr/>
          <a:lstStyle/>
          <a:p>
            <a:r>
              <a:rPr lang="en-US"/>
              <a:t>Liquid Urine</a:t>
            </a:r>
          </a:p>
        </p:txBody>
      </p:sp>
      <p:sp>
        <p:nvSpPr>
          <p:cNvPr id="3" name="Text Placeholder 2">
            <a:extLst>
              <a:ext uri="{FF2B5EF4-FFF2-40B4-BE49-F238E27FC236}">
                <a16:creationId xmlns:a16="http://schemas.microsoft.com/office/drawing/2014/main" id="{6416C791-47DA-4F97-498D-C1F6265302B0}"/>
              </a:ext>
            </a:extLst>
          </p:cNvPr>
          <p:cNvSpPr>
            <a:spLocks noGrp="1"/>
          </p:cNvSpPr>
          <p:nvPr>
            <p:ph type="body" idx="1"/>
          </p:nvPr>
        </p:nvSpPr>
        <p:spPr/>
        <p:txBody>
          <a:bodyPr/>
          <a:lstStyle/>
          <a:p>
            <a:r>
              <a:rPr lang="en-US"/>
              <a:t>Collection</a:t>
            </a:r>
          </a:p>
          <a:p>
            <a:pPr lvl="1">
              <a:buSzPts val="1800"/>
            </a:pPr>
            <a:r>
              <a:rPr lang="en-US"/>
              <a:t>Pee in a cup</a:t>
            </a:r>
          </a:p>
          <a:p>
            <a:pPr lvl="1">
              <a:buSzPts val="1800"/>
            </a:pPr>
            <a:r>
              <a:rPr lang="en-US"/>
              <a:t>Aliquoting samples </a:t>
            </a:r>
          </a:p>
          <a:p>
            <a:pPr lvl="1">
              <a:buClr>
                <a:srgbClr val="677480"/>
              </a:buClr>
            </a:pPr>
            <a:r>
              <a:rPr lang="en-US"/>
              <a:t>Freezing (-80°C) and storage </a:t>
            </a:r>
          </a:p>
          <a:p>
            <a:pPr>
              <a:buClr>
                <a:srgbClr val="97ABBC"/>
              </a:buClr>
              <a:buSzPts val="1800"/>
            </a:pPr>
            <a:r>
              <a:rPr lang="en-US"/>
              <a:t>Validity</a:t>
            </a:r>
          </a:p>
          <a:p>
            <a:pPr lvl="1">
              <a:buSzPts val="1800"/>
            </a:pPr>
            <a:r>
              <a:rPr lang="en-US"/>
              <a:t>Gold Standard </a:t>
            </a:r>
          </a:p>
          <a:p>
            <a:pPr lvl="1">
              <a:buClr>
                <a:srgbClr val="677480"/>
              </a:buClr>
              <a:buSzPts val="1800"/>
            </a:pPr>
            <a:endParaRPr lang="en-US"/>
          </a:p>
          <a:p>
            <a:pPr lvl="1">
              <a:buClr>
                <a:srgbClr val="677480"/>
              </a:buClr>
            </a:pPr>
            <a:endParaRPr lang="en-US"/>
          </a:p>
          <a:p>
            <a:pPr>
              <a:buClr>
                <a:srgbClr val="97ABBC"/>
              </a:buClr>
            </a:pPr>
            <a:endParaRPr lang="en-US"/>
          </a:p>
        </p:txBody>
      </p:sp>
      <p:sp>
        <p:nvSpPr>
          <p:cNvPr id="4" name="Slide Number Placeholder 3">
            <a:extLst>
              <a:ext uri="{FF2B5EF4-FFF2-40B4-BE49-F238E27FC236}">
                <a16:creationId xmlns:a16="http://schemas.microsoft.com/office/drawing/2014/main" id="{97FF561E-2990-4C55-EB33-790DEE7E5F5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40</a:t>
            </a:fld>
            <a:endParaRPr lang="en"/>
          </a:p>
        </p:txBody>
      </p:sp>
      <p:pic>
        <p:nvPicPr>
          <p:cNvPr id="7" name="Picture 6" descr="A yellow liquid in a plastic container&#10;&#10;AI-generated content may be incorrect.">
            <a:extLst>
              <a:ext uri="{FF2B5EF4-FFF2-40B4-BE49-F238E27FC236}">
                <a16:creationId xmlns:a16="http://schemas.microsoft.com/office/drawing/2014/main" id="{136EF2B0-4E52-E968-0AA2-E80C60277874}"/>
              </a:ext>
            </a:extLst>
          </p:cNvPr>
          <p:cNvPicPr>
            <a:picLocks noChangeAspect="1"/>
          </p:cNvPicPr>
          <p:nvPr/>
        </p:nvPicPr>
        <p:blipFill>
          <a:blip r:embed="rId3"/>
          <a:srcRect l="21406" t="33287" r="58832" b="32310"/>
          <a:stretch/>
        </p:blipFill>
        <p:spPr>
          <a:xfrm>
            <a:off x="6573015" y="1286612"/>
            <a:ext cx="1912683" cy="2323926"/>
          </a:xfrm>
          <a:prstGeom prst="rect">
            <a:avLst/>
          </a:prstGeom>
        </p:spPr>
      </p:pic>
    </p:spTree>
    <p:extLst>
      <p:ext uri="{BB962C8B-B14F-4D97-AF65-F5344CB8AC3E}">
        <p14:creationId xmlns:p14="http://schemas.microsoft.com/office/powerpoint/2010/main" val="22454182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BFCF0-B586-8366-9C1E-EC5859A4D2E2}"/>
              </a:ext>
            </a:extLst>
          </p:cNvPr>
          <p:cNvSpPr>
            <a:spLocks noGrp="1"/>
          </p:cNvSpPr>
          <p:nvPr>
            <p:ph type="title"/>
          </p:nvPr>
        </p:nvSpPr>
        <p:spPr>
          <a:xfrm>
            <a:off x="893700" y="116227"/>
            <a:ext cx="6462600" cy="857400"/>
          </a:xfrm>
        </p:spPr>
        <p:txBody>
          <a:bodyPr/>
          <a:lstStyle/>
          <a:p>
            <a:r>
              <a:rPr lang="en-US"/>
              <a:t>Dried Urine</a:t>
            </a:r>
          </a:p>
        </p:txBody>
      </p:sp>
      <p:sp>
        <p:nvSpPr>
          <p:cNvPr id="3" name="Text Placeholder 2">
            <a:extLst>
              <a:ext uri="{FF2B5EF4-FFF2-40B4-BE49-F238E27FC236}">
                <a16:creationId xmlns:a16="http://schemas.microsoft.com/office/drawing/2014/main" id="{F993560B-0BDC-04A4-CC0E-64153ADA9FCE}"/>
              </a:ext>
            </a:extLst>
          </p:cNvPr>
          <p:cNvSpPr>
            <a:spLocks noGrp="1"/>
          </p:cNvSpPr>
          <p:nvPr>
            <p:ph type="body" idx="1"/>
          </p:nvPr>
        </p:nvSpPr>
        <p:spPr>
          <a:xfrm>
            <a:off x="893700" y="1141113"/>
            <a:ext cx="6462600" cy="3552300"/>
          </a:xfrm>
        </p:spPr>
        <p:txBody>
          <a:bodyPr/>
          <a:lstStyle/>
          <a:p>
            <a:r>
              <a:rPr lang="en-US"/>
              <a:t>Collection</a:t>
            </a:r>
          </a:p>
          <a:p>
            <a:pPr lvl="1">
              <a:buSzPts val="1800"/>
            </a:pPr>
            <a:r>
              <a:rPr lang="en-US"/>
              <a:t>Similar to liquid collection</a:t>
            </a:r>
          </a:p>
          <a:p>
            <a:pPr lvl="1">
              <a:buSzPts val="1800"/>
            </a:pPr>
            <a:r>
              <a:rPr lang="en-US"/>
              <a:t>Easy to transport</a:t>
            </a:r>
          </a:p>
          <a:p>
            <a:pPr lvl="1">
              <a:buSzPts val="1800"/>
            </a:pPr>
            <a:r>
              <a:rPr lang="en-US"/>
              <a:t>Cheaper to store </a:t>
            </a:r>
          </a:p>
          <a:p>
            <a:pPr lvl="1">
              <a:buSzPts val="1800"/>
            </a:pPr>
            <a:r>
              <a:rPr lang="en-US"/>
              <a:t>Stability at room temperature</a:t>
            </a:r>
          </a:p>
          <a:p>
            <a:pPr lvl="2">
              <a:buSzPts val="1800"/>
              <a:buFont typeface="Wingdings"/>
              <a:buChar char="§"/>
            </a:pPr>
            <a:r>
              <a:rPr lang="en-US"/>
              <a:t>Long term storage -80°C</a:t>
            </a:r>
          </a:p>
          <a:p>
            <a:pPr>
              <a:buClr>
                <a:srgbClr val="97ABBC"/>
              </a:buClr>
              <a:buSzPts val="1800"/>
            </a:pPr>
            <a:r>
              <a:rPr lang="en-US"/>
              <a:t>Validity</a:t>
            </a:r>
          </a:p>
          <a:p>
            <a:pPr lvl="1">
              <a:buSzPts val="1800"/>
            </a:pPr>
            <a:r>
              <a:rPr lang="en-US"/>
              <a:t>No </a:t>
            </a:r>
            <a:r>
              <a:rPr lang="en-US" u="sng"/>
              <a:t>independent </a:t>
            </a:r>
            <a:r>
              <a:rPr lang="en-US"/>
              <a:t>test for efficacy found</a:t>
            </a:r>
          </a:p>
          <a:p>
            <a:pPr lvl="1">
              <a:buSzPts val="1800"/>
            </a:pPr>
            <a:endParaRPr lang="en-US"/>
          </a:p>
        </p:txBody>
      </p:sp>
      <p:sp>
        <p:nvSpPr>
          <p:cNvPr id="4" name="Slide Number Placeholder 3">
            <a:extLst>
              <a:ext uri="{FF2B5EF4-FFF2-40B4-BE49-F238E27FC236}">
                <a16:creationId xmlns:a16="http://schemas.microsoft.com/office/drawing/2014/main" id="{C168B7A8-DDFC-E5E7-0FD6-188FE6F36FB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41</a:t>
            </a:fld>
            <a:endParaRPr lang="en"/>
          </a:p>
        </p:txBody>
      </p:sp>
      <p:pic>
        <p:nvPicPr>
          <p:cNvPr id="7" name="Picture 6" descr="A yellow liquid in a plastic container&#10;&#10;AI-generated content may be incorrect.">
            <a:extLst>
              <a:ext uri="{FF2B5EF4-FFF2-40B4-BE49-F238E27FC236}">
                <a16:creationId xmlns:a16="http://schemas.microsoft.com/office/drawing/2014/main" id="{9909BEE7-1D95-89D6-E359-B4CCB7ACF10E}"/>
              </a:ext>
            </a:extLst>
          </p:cNvPr>
          <p:cNvPicPr>
            <a:picLocks noChangeAspect="1"/>
          </p:cNvPicPr>
          <p:nvPr/>
        </p:nvPicPr>
        <p:blipFill>
          <a:blip r:embed="rId3"/>
          <a:srcRect l="66163" t="13930" r="-620" b="31841"/>
          <a:stretch/>
        </p:blipFill>
        <p:spPr>
          <a:xfrm>
            <a:off x="6226384" y="744506"/>
            <a:ext cx="2531756" cy="2789263"/>
          </a:xfrm>
          <a:prstGeom prst="rect">
            <a:avLst/>
          </a:prstGeom>
        </p:spPr>
      </p:pic>
      <p:sp>
        <p:nvSpPr>
          <p:cNvPr id="5" name="TextBox 4">
            <a:extLst>
              <a:ext uri="{FF2B5EF4-FFF2-40B4-BE49-F238E27FC236}">
                <a16:creationId xmlns:a16="http://schemas.microsoft.com/office/drawing/2014/main" id="{4B228CBB-8B48-280D-EA9B-E79F4D5FC7E4}"/>
              </a:ext>
            </a:extLst>
          </p:cNvPr>
          <p:cNvSpPr txBox="1"/>
          <p:nvPr/>
        </p:nvSpPr>
        <p:spPr>
          <a:xfrm>
            <a:off x="5599090" y="4540608"/>
            <a:ext cx="354812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a:latin typeface="Raleway"/>
              </a:rPr>
              <a:t>Newman and Curran BMC Journal 2020 &amp; 2021​</a:t>
            </a:r>
            <a:endParaRPr lang="en-US"/>
          </a:p>
        </p:txBody>
      </p:sp>
    </p:spTree>
    <p:extLst>
      <p:ext uri="{BB962C8B-B14F-4D97-AF65-F5344CB8AC3E}">
        <p14:creationId xmlns:p14="http://schemas.microsoft.com/office/powerpoint/2010/main" val="9781424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082BEA02-826F-FED5-F158-620216E8BE48}"/>
              </a:ext>
            </a:extLst>
          </p:cNvPr>
          <p:cNvSpPr/>
          <p:nvPr/>
        </p:nvSpPr>
        <p:spPr>
          <a:xfrm>
            <a:off x="6414972" y="925899"/>
            <a:ext cx="1126465" cy="524830"/>
          </a:xfrm>
          <a:prstGeom prst="round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02FA24DD-DB3D-06FF-62D4-A964E16811D5}"/>
              </a:ext>
            </a:extLst>
          </p:cNvPr>
          <p:cNvSpPr/>
          <p:nvPr/>
        </p:nvSpPr>
        <p:spPr>
          <a:xfrm>
            <a:off x="1143525" y="925900"/>
            <a:ext cx="1126465" cy="524830"/>
          </a:xfrm>
          <a:prstGeom prst="round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A45A65-FD2D-8B0D-CC7D-6E22C1F97B40}"/>
              </a:ext>
            </a:extLst>
          </p:cNvPr>
          <p:cNvSpPr>
            <a:spLocks noGrp="1"/>
          </p:cNvSpPr>
          <p:nvPr>
            <p:ph type="title"/>
          </p:nvPr>
        </p:nvSpPr>
        <p:spPr>
          <a:xfrm>
            <a:off x="57775" y="-196053"/>
            <a:ext cx="6462600" cy="857400"/>
          </a:xfrm>
        </p:spPr>
        <p:txBody>
          <a:bodyPr/>
          <a:lstStyle/>
          <a:p>
            <a:r>
              <a:rPr lang="en-US"/>
              <a:t>Dried </a:t>
            </a:r>
            <a:r>
              <a:rPr lang="en-US" err="1"/>
              <a:t>Biosampling</a:t>
            </a:r>
          </a:p>
        </p:txBody>
      </p:sp>
      <p:sp>
        <p:nvSpPr>
          <p:cNvPr id="3" name="Text Placeholder 2">
            <a:extLst>
              <a:ext uri="{FF2B5EF4-FFF2-40B4-BE49-F238E27FC236}">
                <a16:creationId xmlns:a16="http://schemas.microsoft.com/office/drawing/2014/main" id="{0E847821-AE9B-6F7C-C7A0-7E6C9EDF6F39}"/>
              </a:ext>
            </a:extLst>
          </p:cNvPr>
          <p:cNvSpPr>
            <a:spLocks noGrp="1"/>
          </p:cNvSpPr>
          <p:nvPr>
            <p:ph type="body" idx="1"/>
          </p:nvPr>
        </p:nvSpPr>
        <p:spPr>
          <a:xfrm>
            <a:off x="228372" y="1356528"/>
            <a:ext cx="4671332" cy="3501121"/>
          </a:xfrm>
        </p:spPr>
        <p:txBody>
          <a:bodyPr/>
          <a:lstStyle/>
          <a:p>
            <a:r>
              <a:rPr lang="en-US" sz="2300"/>
              <a:t>Cost saving</a:t>
            </a:r>
          </a:p>
          <a:p>
            <a:r>
              <a:rPr lang="en-US" sz="2300"/>
              <a:t>24 hour urine collection</a:t>
            </a:r>
          </a:p>
          <a:p>
            <a:r>
              <a:rPr lang="en-US" sz="2300"/>
              <a:t>Overcome participation bias</a:t>
            </a:r>
          </a:p>
          <a:p>
            <a:r>
              <a:rPr lang="en-US" sz="2300"/>
              <a:t>At home test</a:t>
            </a:r>
          </a:p>
          <a:p>
            <a:pPr lvl="1"/>
            <a:r>
              <a:rPr lang="en-US" sz="2300"/>
              <a:t>Remote participants</a:t>
            </a:r>
          </a:p>
          <a:p>
            <a:pPr lvl="1"/>
            <a:r>
              <a:rPr lang="en-US" sz="2300"/>
              <a:t>Conduct test on your own time</a:t>
            </a:r>
          </a:p>
          <a:p>
            <a:pPr lvl="2"/>
            <a:r>
              <a:rPr lang="en-US" sz="2300"/>
              <a:t>During flares</a:t>
            </a:r>
          </a:p>
          <a:p>
            <a:pPr lvl="2"/>
            <a:r>
              <a:rPr lang="en-US" sz="2300"/>
              <a:t>No time off work</a:t>
            </a:r>
            <a:endParaRPr lang="en-US"/>
          </a:p>
          <a:p>
            <a:pPr lvl="2"/>
            <a:endParaRPr lang="en-US" sz="2300"/>
          </a:p>
          <a:p>
            <a:pPr lvl="2"/>
            <a:endParaRPr lang="en-US" sz="2300"/>
          </a:p>
          <a:p>
            <a:pPr lvl="2"/>
            <a:endParaRPr lang="en-US" sz="2300"/>
          </a:p>
        </p:txBody>
      </p:sp>
      <p:sp>
        <p:nvSpPr>
          <p:cNvPr id="4" name="Slide Number Placeholder 3">
            <a:extLst>
              <a:ext uri="{FF2B5EF4-FFF2-40B4-BE49-F238E27FC236}">
                <a16:creationId xmlns:a16="http://schemas.microsoft.com/office/drawing/2014/main" id="{4BAE00EB-8C66-5822-223B-0238B0E343D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42</a:t>
            </a:fld>
            <a:endParaRPr lang="en"/>
          </a:p>
        </p:txBody>
      </p:sp>
      <p:sp>
        <p:nvSpPr>
          <p:cNvPr id="6" name="Text Placeholder 2">
            <a:extLst>
              <a:ext uri="{FF2B5EF4-FFF2-40B4-BE49-F238E27FC236}">
                <a16:creationId xmlns:a16="http://schemas.microsoft.com/office/drawing/2014/main" id="{EC119A64-810F-C2E5-2311-C551BE4994D6}"/>
              </a:ext>
            </a:extLst>
          </p:cNvPr>
          <p:cNvSpPr txBox="1">
            <a:spLocks/>
          </p:cNvSpPr>
          <p:nvPr/>
        </p:nvSpPr>
        <p:spPr>
          <a:xfrm>
            <a:off x="4568929" y="1355391"/>
            <a:ext cx="4671332" cy="350112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chemeClr val="accent6"/>
              </a:buClr>
              <a:buSzPts val="1800"/>
              <a:buFont typeface="Lato"/>
              <a:buChar char="▷"/>
              <a:defRPr sz="2400" b="0" i="0" u="none" strike="noStrike" cap="none">
                <a:solidFill>
                  <a:schemeClr val="dk1"/>
                </a:solidFill>
                <a:latin typeface="Lato"/>
                <a:ea typeface="Lato"/>
                <a:cs typeface="Lato"/>
                <a:sym typeface="Lato"/>
              </a:defRPr>
            </a:lvl1pPr>
            <a:lvl2pPr marL="914400" marR="0" lvl="1"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2pPr>
            <a:lvl3pPr marL="1371600" marR="0" lvl="2"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3pPr>
            <a:lvl4pPr marL="1828800" marR="0" lvl="3"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4pPr>
            <a:lvl5pPr marL="2286000" marR="0" lvl="4"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5pPr>
            <a:lvl6pPr marL="2743200" marR="0" lvl="5"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6pPr>
            <a:lvl7pPr marL="3200400" marR="0" lvl="6"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7pPr>
            <a:lvl8pPr marL="3657600" marR="0" lvl="7"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8pPr>
            <a:lvl9pPr marL="4114800" marR="0" lvl="8" indent="-381000" algn="l" rtl="0">
              <a:lnSpc>
                <a:spcPct val="100000"/>
              </a:lnSpc>
              <a:spcBef>
                <a:spcPts val="0"/>
              </a:spcBef>
              <a:spcAft>
                <a:spcPts val="0"/>
              </a:spcAft>
              <a:buClr>
                <a:schemeClr val="dk1"/>
              </a:buClr>
              <a:buSzPts val="2400"/>
              <a:buFont typeface="Lato"/>
              <a:buChar char="■"/>
              <a:defRPr sz="2400" b="0" i="0" u="none" strike="noStrike" cap="none">
                <a:solidFill>
                  <a:schemeClr val="dk1"/>
                </a:solidFill>
                <a:latin typeface="Lato"/>
                <a:ea typeface="Lato"/>
                <a:cs typeface="Lato"/>
                <a:sym typeface="Lato"/>
              </a:defRPr>
            </a:lvl9pPr>
          </a:lstStyle>
          <a:p>
            <a:r>
              <a:rPr lang="en-US" sz="2300"/>
              <a:t>Mixed results for </a:t>
            </a:r>
            <a:r>
              <a:rPr lang="en-US" sz="2300" b="1"/>
              <a:t>sample recovery</a:t>
            </a:r>
          </a:p>
          <a:p>
            <a:r>
              <a:rPr lang="en-US" sz="2300"/>
              <a:t>Sampling devices poor quality by 32% compared to filter paper 6%</a:t>
            </a:r>
          </a:p>
          <a:p>
            <a:r>
              <a:rPr lang="en-US" sz="2300"/>
              <a:t>Mixed methodology </a:t>
            </a:r>
          </a:p>
        </p:txBody>
      </p:sp>
      <p:pic>
        <p:nvPicPr>
          <p:cNvPr id="7" name="Picture 6" descr="A close-up of a plastic container&#10;&#10;AI-generated content may be incorrect.">
            <a:extLst>
              <a:ext uri="{FF2B5EF4-FFF2-40B4-BE49-F238E27FC236}">
                <a16:creationId xmlns:a16="http://schemas.microsoft.com/office/drawing/2014/main" id="{258574E1-A9ED-7D82-03B0-97F3311FB56D}"/>
              </a:ext>
            </a:extLst>
          </p:cNvPr>
          <p:cNvPicPr>
            <a:picLocks noChangeAspect="1"/>
          </p:cNvPicPr>
          <p:nvPr/>
        </p:nvPicPr>
        <p:blipFill>
          <a:blip r:embed="rId2"/>
          <a:srcRect t="4516" r="-120" b="-317"/>
          <a:stretch/>
        </p:blipFill>
        <p:spPr>
          <a:xfrm>
            <a:off x="4907792" y="3742589"/>
            <a:ext cx="3567759" cy="1337006"/>
          </a:xfrm>
          <a:prstGeom prst="rect">
            <a:avLst/>
          </a:prstGeom>
        </p:spPr>
      </p:pic>
      <p:sp>
        <p:nvSpPr>
          <p:cNvPr id="8" name="TextBox 7">
            <a:extLst>
              <a:ext uri="{FF2B5EF4-FFF2-40B4-BE49-F238E27FC236}">
                <a16:creationId xmlns:a16="http://schemas.microsoft.com/office/drawing/2014/main" id="{41AE600C-DE81-0089-1759-93FBC94E5818}"/>
              </a:ext>
            </a:extLst>
          </p:cNvPr>
          <p:cNvSpPr txBox="1"/>
          <p:nvPr/>
        </p:nvSpPr>
        <p:spPr>
          <a:xfrm>
            <a:off x="1330799" y="921642"/>
            <a:ext cx="76013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a:latin typeface="Raleway"/>
              </a:rPr>
              <a:t>Pro</a:t>
            </a:r>
          </a:p>
        </p:txBody>
      </p:sp>
      <p:sp>
        <p:nvSpPr>
          <p:cNvPr id="9" name="TextBox 8">
            <a:extLst>
              <a:ext uri="{FF2B5EF4-FFF2-40B4-BE49-F238E27FC236}">
                <a16:creationId xmlns:a16="http://schemas.microsoft.com/office/drawing/2014/main" id="{69F3F709-7DB0-6329-FB7D-B3386C47252E}"/>
              </a:ext>
            </a:extLst>
          </p:cNvPr>
          <p:cNvSpPr txBox="1"/>
          <p:nvPr/>
        </p:nvSpPr>
        <p:spPr>
          <a:xfrm>
            <a:off x="6516948" y="913112"/>
            <a:ext cx="93073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a:latin typeface="Raleway"/>
              </a:rPr>
              <a:t>Con</a:t>
            </a:r>
          </a:p>
        </p:txBody>
      </p:sp>
      <p:sp>
        <p:nvSpPr>
          <p:cNvPr id="13" name="TextBox 12">
            <a:extLst>
              <a:ext uri="{FF2B5EF4-FFF2-40B4-BE49-F238E27FC236}">
                <a16:creationId xmlns:a16="http://schemas.microsoft.com/office/drawing/2014/main" id="{26F5585B-0354-8111-DBAF-9101033BBD05}"/>
              </a:ext>
            </a:extLst>
          </p:cNvPr>
          <p:cNvSpPr txBox="1"/>
          <p:nvPr/>
        </p:nvSpPr>
        <p:spPr>
          <a:xfrm>
            <a:off x="4749913" y="4272"/>
            <a:ext cx="439834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a:latin typeface="Raleway"/>
              </a:rPr>
              <a:t>Lamond et al. Journal of Clinical Lab. Analysis 2024</a:t>
            </a:r>
          </a:p>
          <a:p>
            <a:pPr algn="r"/>
            <a:r>
              <a:rPr lang="en-US" sz="1200">
                <a:latin typeface="Raleway"/>
              </a:rPr>
              <a:t>Protti et al. Analytica Chimica Acta 2019</a:t>
            </a:r>
          </a:p>
        </p:txBody>
      </p:sp>
      <p:pic>
        <p:nvPicPr>
          <p:cNvPr id="5" name="Picture 4" descr="A cartoon of a drop of blood and a drop of water&#10;&#10;AI-generated content may be incorrect.">
            <a:extLst>
              <a:ext uri="{FF2B5EF4-FFF2-40B4-BE49-F238E27FC236}">
                <a16:creationId xmlns:a16="http://schemas.microsoft.com/office/drawing/2014/main" id="{49489778-5D01-D5BD-2467-4A8DA3417D5A}"/>
              </a:ext>
            </a:extLst>
          </p:cNvPr>
          <p:cNvPicPr>
            <a:picLocks noChangeAspect="1"/>
          </p:cNvPicPr>
          <p:nvPr/>
        </p:nvPicPr>
        <p:blipFill>
          <a:blip r:embed="rId3"/>
          <a:stretch>
            <a:fillRect/>
          </a:stretch>
        </p:blipFill>
        <p:spPr>
          <a:xfrm>
            <a:off x="3624263" y="55017"/>
            <a:ext cx="1818708" cy="836779"/>
          </a:xfrm>
          <a:prstGeom prst="rect">
            <a:avLst/>
          </a:prstGeom>
        </p:spPr>
      </p:pic>
    </p:spTree>
    <p:extLst>
      <p:ext uri="{BB962C8B-B14F-4D97-AF65-F5344CB8AC3E}">
        <p14:creationId xmlns:p14="http://schemas.microsoft.com/office/powerpoint/2010/main" val="4227265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number of days&#10;&#10;AI-generated content may be incorrect.">
            <a:extLst>
              <a:ext uri="{FF2B5EF4-FFF2-40B4-BE49-F238E27FC236}">
                <a16:creationId xmlns:a16="http://schemas.microsoft.com/office/drawing/2014/main" id="{D7AD4593-3229-ABC4-DE6A-B572628D71A5}"/>
              </a:ext>
            </a:extLst>
          </p:cNvPr>
          <p:cNvPicPr>
            <a:picLocks noChangeAspect="1"/>
          </p:cNvPicPr>
          <p:nvPr/>
        </p:nvPicPr>
        <p:blipFill>
          <a:blip r:embed="rId2"/>
          <a:stretch>
            <a:fillRect/>
          </a:stretch>
        </p:blipFill>
        <p:spPr>
          <a:xfrm>
            <a:off x="0" y="270031"/>
            <a:ext cx="9144000" cy="4584063"/>
          </a:xfrm>
          <a:prstGeom prst="rect">
            <a:avLst/>
          </a:prstGeom>
        </p:spPr>
      </p:pic>
      <p:sp>
        <p:nvSpPr>
          <p:cNvPr id="2" name="Title 1">
            <a:extLst>
              <a:ext uri="{FF2B5EF4-FFF2-40B4-BE49-F238E27FC236}">
                <a16:creationId xmlns:a16="http://schemas.microsoft.com/office/drawing/2014/main" id="{0F00FEF5-DE2C-41AE-5548-E68B570396AD}"/>
              </a:ext>
            </a:extLst>
          </p:cNvPr>
          <p:cNvSpPr>
            <a:spLocks noGrp="1"/>
          </p:cNvSpPr>
          <p:nvPr>
            <p:ph type="title"/>
          </p:nvPr>
        </p:nvSpPr>
        <p:spPr>
          <a:xfrm>
            <a:off x="5736920" y="3787388"/>
            <a:ext cx="3411372" cy="905832"/>
          </a:xfrm>
        </p:spPr>
        <p:txBody>
          <a:bodyPr/>
          <a:lstStyle/>
          <a:p>
            <a:pPr algn="r"/>
            <a:r>
              <a:rPr lang="en-US"/>
              <a:t>Stability of Analytes</a:t>
            </a:r>
          </a:p>
        </p:txBody>
      </p:sp>
      <p:sp>
        <p:nvSpPr>
          <p:cNvPr id="4" name="Slide Number Placeholder 3">
            <a:extLst>
              <a:ext uri="{FF2B5EF4-FFF2-40B4-BE49-F238E27FC236}">
                <a16:creationId xmlns:a16="http://schemas.microsoft.com/office/drawing/2014/main" id="{36F501CB-FBF2-C1C5-80E2-1095A7503F4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43</a:t>
            </a:fld>
            <a:endParaRPr lang="en"/>
          </a:p>
        </p:txBody>
      </p:sp>
      <p:sp>
        <p:nvSpPr>
          <p:cNvPr id="6" name="TextBox 5">
            <a:extLst>
              <a:ext uri="{FF2B5EF4-FFF2-40B4-BE49-F238E27FC236}">
                <a16:creationId xmlns:a16="http://schemas.microsoft.com/office/drawing/2014/main" id="{C26E8080-3A6C-A63E-D8B8-967D5E0CDC60}"/>
              </a:ext>
            </a:extLst>
          </p:cNvPr>
          <p:cNvSpPr txBox="1"/>
          <p:nvPr/>
        </p:nvSpPr>
        <p:spPr>
          <a:xfrm>
            <a:off x="128007" y="4582666"/>
            <a:ext cx="308446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Raleway"/>
              </a:rPr>
              <a:t>VAMS </a:t>
            </a:r>
            <a:r>
              <a:rPr lang="en-US">
                <a:latin typeface="Raleway"/>
              </a:rPr>
              <a:t>– Volumetric absorptive </a:t>
            </a:r>
            <a:r>
              <a:rPr lang="en-US" err="1">
                <a:latin typeface="Raleway"/>
              </a:rPr>
              <a:t>microsampling</a:t>
            </a:r>
            <a:r>
              <a:rPr lang="en-US">
                <a:latin typeface="Raleway"/>
              </a:rPr>
              <a:t> devices</a:t>
            </a:r>
          </a:p>
        </p:txBody>
      </p:sp>
      <p:sp>
        <p:nvSpPr>
          <p:cNvPr id="7" name="TextBox 6">
            <a:extLst>
              <a:ext uri="{FF2B5EF4-FFF2-40B4-BE49-F238E27FC236}">
                <a16:creationId xmlns:a16="http://schemas.microsoft.com/office/drawing/2014/main" id="{76DA5EEB-3635-528F-80E6-334CBBE68073}"/>
              </a:ext>
            </a:extLst>
          </p:cNvPr>
          <p:cNvSpPr txBox="1"/>
          <p:nvPr/>
        </p:nvSpPr>
        <p:spPr>
          <a:xfrm>
            <a:off x="5153736" y="23031"/>
            <a:ext cx="397149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a:latin typeface="Raleway"/>
              </a:rPr>
              <a:t>Lamond et al. Journal of Clinical Lab. Analysis 2024</a:t>
            </a:r>
          </a:p>
        </p:txBody>
      </p:sp>
    </p:spTree>
    <p:extLst>
      <p:ext uri="{BB962C8B-B14F-4D97-AF65-F5344CB8AC3E}">
        <p14:creationId xmlns:p14="http://schemas.microsoft.com/office/powerpoint/2010/main" val="21072168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DF71A-032D-E24E-40A7-C45ECA951AB1}"/>
              </a:ext>
            </a:extLst>
          </p:cNvPr>
          <p:cNvSpPr>
            <a:spLocks noGrp="1"/>
          </p:cNvSpPr>
          <p:nvPr>
            <p:ph type="title"/>
          </p:nvPr>
        </p:nvSpPr>
        <p:spPr>
          <a:xfrm>
            <a:off x="1866103" y="-2559"/>
            <a:ext cx="6462600" cy="857400"/>
          </a:xfrm>
        </p:spPr>
        <p:txBody>
          <a:bodyPr/>
          <a:lstStyle/>
          <a:p>
            <a:r>
              <a:rPr lang="en-US"/>
              <a:t>What is best for researchers? </a:t>
            </a:r>
          </a:p>
        </p:txBody>
      </p:sp>
      <p:sp>
        <p:nvSpPr>
          <p:cNvPr id="3" name="Text Placeholder 2">
            <a:extLst>
              <a:ext uri="{FF2B5EF4-FFF2-40B4-BE49-F238E27FC236}">
                <a16:creationId xmlns:a16="http://schemas.microsoft.com/office/drawing/2014/main" id="{088000FE-6825-29F3-ED17-74D53CF32007}"/>
              </a:ext>
            </a:extLst>
          </p:cNvPr>
          <p:cNvSpPr>
            <a:spLocks noGrp="1"/>
          </p:cNvSpPr>
          <p:nvPr>
            <p:ph type="body" idx="1"/>
          </p:nvPr>
        </p:nvSpPr>
        <p:spPr>
          <a:xfrm>
            <a:off x="1422551" y="783382"/>
            <a:ext cx="5063705" cy="3560829"/>
          </a:xfrm>
        </p:spPr>
        <p:txBody>
          <a:bodyPr/>
          <a:lstStyle/>
          <a:p>
            <a:r>
              <a:rPr lang="en-US"/>
              <a:t>Lab partnership</a:t>
            </a:r>
          </a:p>
          <a:p>
            <a:r>
              <a:rPr lang="en-US"/>
              <a:t>Type of urine collection required</a:t>
            </a:r>
          </a:p>
          <a:p>
            <a:pPr lvl="1">
              <a:buSzPts val="1800"/>
            </a:pPr>
            <a:r>
              <a:rPr lang="en-US"/>
              <a:t>24 hour vs single time point</a:t>
            </a:r>
          </a:p>
          <a:p>
            <a:r>
              <a:rPr lang="en-US"/>
              <a:t>Cost of tests</a:t>
            </a:r>
          </a:p>
          <a:p>
            <a:r>
              <a:rPr lang="en-US"/>
              <a:t>Pediatric population</a:t>
            </a:r>
          </a:p>
          <a:p>
            <a:pPr lvl="1"/>
            <a:r>
              <a:rPr lang="en-US" sz="1800"/>
              <a:t> (n=28) 50% preferred dried blood; 42% blood draw; 8% uncertain</a:t>
            </a:r>
          </a:p>
          <a:p>
            <a:r>
              <a:rPr lang="en-US"/>
              <a:t>Remote study </a:t>
            </a:r>
          </a:p>
          <a:p>
            <a:pPr lvl="1"/>
            <a:r>
              <a:rPr lang="en-US" sz="1800"/>
              <a:t>Large studies, easy transport</a:t>
            </a:r>
            <a:endParaRPr lang="en-US"/>
          </a:p>
          <a:p>
            <a:pPr lvl="1"/>
            <a:r>
              <a:rPr lang="en-US" sz="1800"/>
              <a:t>Comparable to liquid urine</a:t>
            </a:r>
          </a:p>
          <a:p>
            <a:endParaRPr lang="en-US"/>
          </a:p>
        </p:txBody>
      </p:sp>
      <p:sp>
        <p:nvSpPr>
          <p:cNvPr id="4" name="Slide Number Placeholder 3">
            <a:extLst>
              <a:ext uri="{FF2B5EF4-FFF2-40B4-BE49-F238E27FC236}">
                <a16:creationId xmlns:a16="http://schemas.microsoft.com/office/drawing/2014/main" id="{E0961F81-E409-5157-368D-3B79DDD51E9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44</a:t>
            </a:fld>
            <a:endParaRPr lang="en"/>
          </a:p>
        </p:txBody>
      </p:sp>
      <p:sp>
        <p:nvSpPr>
          <p:cNvPr id="6" name="TextBox 5">
            <a:extLst>
              <a:ext uri="{FF2B5EF4-FFF2-40B4-BE49-F238E27FC236}">
                <a16:creationId xmlns:a16="http://schemas.microsoft.com/office/drawing/2014/main" id="{449F7B3A-0369-D849-9E3E-224AC85B211A}"/>
              </a:ext>
            </a:extLst>
          </p:cNvPr>
          <p:cNvSpPr txBox="1"/>
          <p:nvPr/>
        </p:nvSpPr>
        <p:spPr>
          <a:xfrm>
            <a:off x="4749913" y="4225800"/>
            <a:ext cx="439834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a:latin typeface="Raleway"/>
              </a:rPr>
              <a:t>Martial et al. Ther Drug Monit 2017</a:t>
            </a:r>
          </a:p>
          <a:p>
            <a:pPr algn="r"/>
            <a:r>
              <a:rPr lang="en-US" sz="1200" err="1">
                <a:latin typeface="Raleway"/>
              </a:rPr>
              <a:t>Morohashi</a:t>
            </a:r>
            <a:r>
              <a:rPr lang="en-US" sz="1200">
                <a:latin typeface="Raleway"/>
              </a:rPr>
              <a:t> et al. Pediatrics International 2021</a:t>
            </a:r>
          </a:p>
          <a:p>
            <a:pPr algn="r"/>
            <a:r>
              <a:rPr lang="en-US" sz="1200">
                <a:latin typeface="Raleway"/>
              </a:rPr>
              <a:t>Newman and Curran BMC Journal 2020 &amp; 2021</a:t>
            </a:r>
          </a:p>
        </p:txBody>
      </p:sp>
      <p:pic>
        <p:nvPicPr>
          <p:cNvPr id="7" name="Picture 6" descr="A cartoon of a child with his hands on his hips&#10;&#10;AI-generated content may be incorrect.">
            <a:extLst>
              <a:ext uri="{FF2B5EF4-FFF2-40B4-BE49-F238E27FC236}">
                <a16:creationId xmlns:a16="http://schemas.microsoft.com/office/drawing/2014/main" id="{6C1E175A-1B8B-BB60-A552-CAADC8B3C87C}"/>
              </a:ext>
            </a:extLst>
          </p:cNvPr>
          <p:cNvPicPr>
            <a:picLocks noChangeAspect="1"/>
          </p:cNvPicPr>
          <p:nvPr/>
        </p:nvPicPr>
        <p:blipFill>
          <a:blip r:embed="rId2"/>
          <a:stretch>
            <a:fillRect/>
          </a:stretch>
        </p:blipFill>
        <p:spPr>
          <a:xfrm>
            <a:off x="6358779" y="1289293"/>
            <a:ext cx="2781300" cy="1600200"/>
          </a:xfrm>
          <a:prstGeom prst="rect">
            <a:avLst/>
          </a:prstGeom>
        </p:spPr>
      </p:pic>
      <p:pic>
        <p:nvPicPr>
          <p:cNvPr id="5" name="Picture 4" descr="A cartoon character sitting on a bench&#10;&#10;AI-generated content may be incorrect.">
            <a:extLst>
              <a:ext uri="{FF2B5EF4-FFF2-40B4-BE49-F238E27FC236}">
                <a16:creationId xmlns:a16="http://schemas.microsoft.com/office/drawing/2014/main" id="{F2331711-12E1-7C27-3C25-FA9C938CBF1A}"/>
              </a:ext>
            </a:extLst>
          </p:cNvPr>
          <p:cNvPicPr>
            <a:picLocks noChangeAspect="1"/>
          </p:cNvPicPr>
          <p:nvPr/>
        </p:nvPicPr>
        <p:blipFill>
          <a:blip r:embed="rId3"/>
          <a:stretch>
            <a:fillRect/>
          </a:stretch>
        </p:blipFill>
        <p:spPr>
          <a:xfrm>
            <a:off x="-1066" y="-568"/>
            <a:ext cx="1571625" cy="1562100"/>
          </a:xfrm>
          <a:prstGeom prst="rect">
            <a:avLst/>
          </a:prstGeom>
        </p:spPr>
      </p:pic>
    </p:spTree>
    <p:extLst>
      <p:ext uri="{BB962C8B-B14F-4D97-AF65-F5344CB8AC3E}">
        <p14:creationId xmlns:p14="http://schemas.microsoft.com/office/powerpoint/2010/main" val="8132510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74C82-E83A-BFCD-853C-43CD32F6AA93}"/>
              </a:ext>
            </a:extLst>
          </p:cNvPr>
          <p:cNvSpPr>
            <a:spLocks noGrp="1"/>
          </p:cNvSpPr>
          <p:nvPr>
            <p:ph type="title"/>
          </p:nvPr>
        </p:nvSpPr>
        <p:spPr/>
        <p:txBody>
          <a:bodyPr/>
          <a:lstStyle/>
          <a:p>
            <a:r>
              <a:rPr lang="en-US"/>
              <a:t>Glyphosate - MADDY Study</a:t>
            </a:r>
          </a:p>
        </p:txBody>
      </p:sp>
      <p:sp>
        <p:nvSpPr>
          <p:cNvPr id="3" name="Text Placeholder 2">
            <a:extLst>
              <a:ext uri="{FF2B5EF4-FFF2-40B4-BE49-F238E27FC236}">
                <a16:creationId xmlns:a16="http://schemas.microsoft.com/office/drawing/2014/main" id="{F4F849DD-F49C-E7A0-B1AA-8E13A8CB2C9E}"/>
              </a:ext>
            </a:extLst>
          </p:cNvPr>
          <p:cNvSpPr>
            <a:spLocks noGrp="1"/>
          </p:cNvSpPr>
          <p:nvPr>
            <p:ph type="body" idx="1"/>
          </p:nvPr>
        </p:nvSpPr>
        <p:spPr>
          <a:xfrm>
            <a:off x="1729626" y="1578304"/>
            <a:ext cx="5686383" cy="3577889"/>
          </a:xfrm>
        </p:spPr>
        <p:txBody>
          <a:bodyPr/>
          <a:lstStyle/>
          <a:p>
            <a:r>
              <a:rPr lang="en-US"/>
              <a:t>Herbicide: kills unwanted plants</a:t>
            </a:r>
          </a:p>
          <a:p>
            <a:r>
              <a:rPr lang="en-US"/>
              <a:t>Residues on food which lead to low dose long term exposure (LDLT) </a:t>
            </a:r>
          </a:p>
          <a:p>
            <a:r>
              <a:rPr lang="en-US"/>
              <a:t>Elevated levels in children </a:t>
            </a:r>
            <a:r>
              <a:rPr lang="en-US" sz="1800"/>
              <a:t>(CDC 2022)</a:t>
            </a:r>
          </a:p>
          <a:p>
            <a:r>
              <a:rPr lang="en-US"/>
              <a:t>Unknown impact of LDLT in children</a:t>
            </a:r>
          </a:p>
          <a:p>
            <a:endParaRPr lang="en-US"/>
          </a:p>
          <a:p>
            <a:endParaRPr lang="en-US"/>
          </a:p>
        </p:txBody>
      </p:sp>
      <p:sp>
        <p:nvSpPr>
          <p:cNvPr id="4" name="Slide Number Placeholder 3">
            <a:extLst>
              <a:ext uri="{FF2B5EF4-FFF2-40B4-BE49-F238E27FC236}">
                <a16:creationId xmlns:a16="http://schemas.microsoft.com/office/drawing/2014/main" id="{4DCCFBA2-D33F-CC1F-5C69-01C32B21FA1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45</a:t>
            </a:fld>
            <a:endParaRPr lang="en"/>
          </a:p>
        </p:txBody>
      </p:sp>
      <p:sp>
        <p:nvSpPr>
          <p:cNvPr id="7" name="TextBox 6">
            <a:extLst>
              <a:ext uri="{FF2B5EF4-FFF2-40B4-BE49-F238E27FC236}">
                <a16:creationId xmlns:a16="http://schemas.microsoft.com/office/drawing/2014/main" id="{2E0EB4D0-6882-EFD6-0299-1D1E13471CA6}"/>
              </a:ext>
            </a:extLst>
          </p:cNvPr>
          <p:cNvSpPr txBox="1"/>
          <p:nvPr/>
        </p:nvSpPr>
        <p:spPr>
          <a:xfrm>
            <a:off x="3597857" y="4179639"/>
            <a:ext cx="554569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a:t>Castilo et al. International Journal of Molecular Sciences 2022</a:t>
            </a:r>
          </a:p>
          <a:p>
            <a:pPr algn="r"/>
            <a:r>
              <a:rPr lang="en-US"/>
              <a:t>Walsh et al. Gut Microbes 2023</a:t>
            </a:r>
          </a:p>
        </p:txBody>
      </p:sp>
      <p:sp>
        <p:nvSpPr>
          <p:cNvPr id="9" name="TextBox 8">
            <a:extLst>
              <a:ext uri="{FF2B5EF4-FFF2-40B4-BE49-F238E27FC236}">
                <a16:creationId xmlns:a16="http://schemas.microsoft.com/office/drawing/2014/main" id="{FD01E8B4-C67C-88B0-088A-CC90B2E89AB3}"/>
              </a:ext>
            </a:extLst>
          </p:cNvPr>
          <p:cNvSpPr txBox="1"/>
          <p:nvPr/>
        </p:nvSpPr>
        <p:spPr>
          <a:xfrm>
            <a:off x="6430004" y="4842952"/>
            <a:ext cx="284619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Images Created with </a:t>
            </a:r>
            <a:r>
              <a:rPr lang="en-US" err="1"/>
              <a:t>BioRender</a:t>
            </a:r>
          </a:p>
        </p:txBody>
      </p:sp>
      <p:pic>
        <p:nvPicPr>
          <p:cNvPr id="10" name="Picture 9" descr="A yellow liquid in a plastic container&#10;&#10;AI-generated content may be incorrect.">
            <a:extLst>
              <a:ext uri="{FF2B5EF4-FFF2-40B4-BE49-F238E27FC236}">
                <a16:creationId xmlns:a16="http://schemas.microsoft.com/office/drawing/2014/main" id="{469DF751-30D6-A3FB-67AF-6FC08B22CD6D}"/>
              </a:ext>
            </a:extLst>
          </p:cNvPr>
          <p:cNvPicPr>
            <a:picLocks noChangeAspect="1"/>
          </p:cNvPicPr>
          <p:nvPr/>
        </p:nvPicPr>
        <p:blipFill>
          <a:blip r:embed="rId2"/>
          <a:srcRect l="21406" t="33287" r="58832" b="32310"/>
          <a:stretch/>
        </p:blipFill>
        <p:spPr>
          <a:xfrm>
            <a:off x="7135986" y="169203"/>
            <a:ext cx="1622668" cy="1914493"/>
          </a:xfrm>
          <a:prstGeom prst="rect">
            <a:avLst/>
          </a:prstGeom>
        </p:spPr>
      </p:pic>
    </p:spTree>
    <p:extLst>
      <p:ext uri="{BB962C8B-B14F-4D97-AF65-F5344CB8AC3E}">
        <p14:creationId xmlns:p14="http://schemas.microsoft.com/office/powerpoint/2010/main" val="10808092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0E133-BE95-22E7-0B8D-D530A491DD4C}"/>
              </a:ext>
            </a:extLst>
          </p:cNvPr>
          <p:cNvSpPr>
            <a:spLocks noGrp="1"/>
          </p:cNvSpPr>
          <p:nvPr>
            <p:ph type="title"/>
          </p:nvPr>
        </p:nvSpPr>
        <p:spPr>
          <a:xfrm>
            <a:off x="457200" y="116586"/>
            <a:ext cx="8229600" cy="939546"/>
          </a:xfrm>
        </p:spPr>
        <p:txBody>
          <a:bodyPr wrap="square" anchor="b">
            <a:normAutofit/>
          </a:bodyPr>
          <a:lstStyle/>
          <a:p>
            <a:r>
              <a:rPr lang="en-US">
                <a:solidFill>
                  <a:schemeClr val="accent6"/>
                </a:solidFill>
              </a:rPr>
              <a:t>Glyphosate </a:t>
            </a:r>
          </a:p>
        </p:txBody>
      </p:sp>
      <p:sp>
        <p:nvSpPr>
          <p:cNvPr id="4" name="Slide Number Placeholder 3" hidden="1">
            <a:extLst>
              <a:ext uri="{FF2B5EF4-FFF2-40B4-BE49-F238E27FC236}">
                <a16:creationId xmlns:a16="http://schemas.microsoft.com/office/drawing/2014/main" id="{87A005FE-BE2D-BE68-991A-54A3122D4BC6}"/>
              </a:ext>
            </a:extLst>
          </p:cNvPr>
          <p:cNvSpPr>
            <a:spLocks noGrp="1"/>
          </p:cNvSpPr>
          <p:nvPr>
            <p:ph type="sldNum" idx="4294967295"/>
          </p:nvPr>
        </p:nvSpPr>
        <p:spPr>
          <a:xfrm>
            <a:off x="8480575" y="4696933"/>
            <a:ext cx="548700" cy="313500"/>
          </a:xfrm>
        </p:spPr>
        <p:txBody>
          <a:bodyPr/>
          <a:lstStyle/>
          <a:p>
            <a:pPr marL="0" lvl="0" indent="0" algn="r" rtl="0">
              <a:spcBef>
                <a:spcPts val="0"/>
              </a:spcBef>
              <a:spcAft>
                <a:spcPts val="600"/>
              </a:spcAft>
              <a:buNone/>
            </a:pPr>
            <a:fld id="{00000000-1234-1234-1234-123412341234}" type="slidenum">
              <a:rPr lang="en"/>
              <a:pPr marL="0" lvl="0" indent="0" algn="r" rtl="0">
                <a:spcBef>
                  <a:spcPts val="0"/>
                </a:spcBef>
                <a:spcAft>
                  <a:spcPts val="600"/>
                </a:spcAft>
                <a:buNone/>
              </a:pPr>
              <a:t>46</a:t>
            </a:fld>
            <a:endParaRPr lang="en"/>
          </a:p>
        </p:txBody>
      </p:sp>
      <p:graphicFrame>
        <p:nvGraphicFramePr>
          <p:cNvPr id="6" name="Text Placeholder 2">
            <a:extLst>
              <a:ext uri="{FF2B5EF4-FFF2-40B4-BE49-F238E27FC236}">
                <a16:creationId xmlns:a16="http://schemas.microsoft.com/office/drawing/2014/main" id="{2838ABCC-AD60-4275-2A6C-4D62A005BBEA}"/>
              </a:ext>
            </a:extLst>
          </p:cNvPr>
          <p:cNvGraphicFramePr/>
          <p:nvPr/>
        </p:nvGraphicFramePr>
        <p:xfrm>
          <a:off x="1217834" y="930036"/>
          <a:ext cx="6462600" cy="3552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extBox 15">
            <a:extLst>
              <a:ext uri="{FF2B5EF4-FFF2-40B4-BE49-F238E27FC236}">
                <a16:creationId xmlns:a16="http://schemas.microsoft.com/office/drawing/2014/main" id="{CCAC8076-32FB-E03D-1B07-1D95399B6E24}"/>
              </a:ext>
            </a:extLst>
          </p:cNvPr>
          <p:cNvSpPr txBox="1"/>
          <p:nvPr/>
        </p:nvSpPr>
        <p:spPr>
          <a:xfrm>
            <a:off x="4749913" y="4848479"/>
            <a:ext cx="439834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a:latin typeface="Raleway"/>
              </a:rPr>
              <a:t>Toxicology Profile for Glyphosate Ch. 3, 2020</a:t>
            </a:r>
            <a:endParaRPr lang="en-US"/>
          </a:p>
        </p:txBody>
      </p:sp>
    </p:spTree>
    <p:extLst>
      <p:ext uri="{BB962C8B-B14F-4D97-AF65-F5344CB8AC3E}">
        <p14:creationId xmlns:p14="http://schemas.microsoft.com/office/powerpoint/2010/main" val="28970173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664FE-EE1D-24F8-8853-77545D42EFC2}"/>
              </a:ext>
            </a:extLst>
          </p:cNvPr>
          <p:cNvSpPr>
            <a:spLocks noGrp="1"/>
          </p:cNvSpPr>
          <p:nvPr>
            <p:ph type="title"/>
          </p:nvPr>
        </p:nvSpPr>
        <p:spPr>
          <a:xfrm>
            <a:off x="228" y="-253359"/>
            <a:ext cx="6462600" cy="857400"/>
          </a:xfrm>
        </p:spPr>
        <p:txBody>
          <a:bodyPr/>
          <a:lstStyle/>
          <a:p>
            <a:r>
              <a:rPr lang="en-US"/>
              <a:t>Results</a:t>
            </a:r>
          </a:p>
        </p:txBody>
      </p:sp>
      <p:sp>
        <p:nvSpPr>
          <p:cNvPr id="4" name="Slide Number Placeholder 3">
            <a:extLst>
              <a:ext uri="{FF2B5EF4-FFF2-40B4-BE49-F238E27FC236}">
                <a16:creationId xmlns:a16="http://schemas.microsoft.com/office/drawing/2014/main" id="{553B8270-68F7-13E3-A026-67122F43E35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47</a:t>
            </a:fld>
            <a:endParaRPr lang="en"/>
          </a:p>
        </p:txBody>
      </p:sp>
      <p:pic>
        <p:nvPicPr>
          <p:cNvPr id="6" name="Picture 5" descr="A graph of a normalized glyphosate&#10;&#10;AI-generated content may be incorrect.">
            <a:extLst>
              <a:ext uri="{FF2B5EF4-FFF2-40B4-BE49-F238E27FC236}">
                <a16:creationId xmlns:a16="http://schemas.microsoft.com/office/drawing/2014/main" id="{CA7F2A58-8A23-E4A2-7A90-EB108B7DF206}"/>
              </a:ext>
            </a:extLst>
          </p:cNvPr>
          <p:cNvPicPr>
            <a:picLocks noChangeAspect="1"/>
          </p:cNvPicPr>
          <p:nvPr/>
        </p:nvPicPr>
        <p:blipFill>
          <a:blip r:embed="rId2"/>
          <a:stretch>
            <a:fillRect/>
          </a:stretch>
        </p:blipFill>
        <p:spPr>
          <a:xfrm>
            <a:off x="4511848" y="882738"/>
            <a:ext cx="4590347" cy="3372656"/>
          </a:xfrm>
          <a:prstGeom prst="rect">
            <a:avLst/>
          </a:prstGeom>
        </p:spPr>
      </p:pic>
      <p:pic>
        <p:nvPicPr>
          <p:cNvPr id="5" name="Picture 4" descr="A graph of a normalized glyphosate&#10;&#10;AI-generated content may be incorrect.">
            <a:extLst>
              <a:ext uri="{FF2B5EF4-FFF2-40B4-BE49-F238E27FC236}">
                <a16:creationId xmlns:a16="http://schemas.microsoft.com/office/drawing/2014/main" id="{950692B9-F29C-1E59-3495-61993A1B2390}"/>
              </a:ext>
            </a:extLst>
          </p:cNvPr>
          <p:cNvPicPr>
            <a:picLocks noChangeAspect="1"/>
          </p:cNvPicPr>
          <p:nvPr/>
        </p:nvPicPr>
        <p:blipFill>
          <a:blip r:embed="rId3"/>
          <a:stretch>
            <a:fillRect/>
          </a:stretch>
        </p:blipFill>
        <p:spPr>
          <a:xfrm>
            <a:off x="-17223" y="885422"/>
            <a:ext cx="4606446" cy="3372656"/>
          </a:xfrm>
          <a:prstGeom prst="rect">
            <a:avLst/>
          </a:prstGeom>
        </p:spPr>
      </p:pic>
    </p:spTree>
    <p:extLst>
      <p:ext uri="{BB962C8B-B14F-4D97-AF65-F5344CB8AC3E}">
        <p14:creationId xmlns:p14="http://schemas.microsoft.com/office/powerpoint/2010/main" val="22863314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95F54-A7E3-ED54-E0BD-C0359727E3AD}"/>
            </a:ext>
          </a:extLst>
        </p:cNvPr>
        <p:cNvGrpSpPr/>
        <p:nvPr/>
      </p:nvGrpSpPr>
      <p:grpSpPr>
        <a:xfrm>
          <a:off x="0" y="0"/>
          <a:ext cx="0" cy="0"/>
          <a:chOff x="0" y="0"/>
          <a:chExt cx="0" cy="0"/>
        </a:xfrm>
      </p:grpSpPr>
      <p:pic>
        <p:nvPicPr>
          <p:cNvPr id="16" name="Picture 15" descr="A yellow liquid in a plastic container&#10;&#10;AI-generated content may be incorrect.">
            <a:extLst>
              <a:ext uri="{FF2B5EF4-FFF2-40B4-BE49-F238E27FC236}">
                <a16:creationId xmlns:a16="http://schemas.microsoft.com/office/drawing/2014/main" id="{7F2616FF-D0F0-55C6-11C4-D0C1F53CEFD1}"/>
              </a:ext>
            </a:extLst>
          </p:cNvPr>
          <p:cNvPicPr>
            <a:picLocks noChangeAspect="1"/>
          </p:cNvPicPr>
          <p:nvPr/>
        </p:nvPicPr>
        <p:blipFill>
          <a:blip r:embed="rId3"/>
          <a:srcRect l="66163" t="13930" r="-620" b="31841"/>
          <a:stretch/>
        </p:blipFill>
        <p:spPr>
          <a:xfrm>
            <a:off x="5091915" y="2672251"/>
            <a:ext cx="2096734" cy="2311592"/>
          </a:xfrm>
          <a:prstGeom prst="rect">
            <a:avLst/>
          </a:prstGeom>
        </p:spPr>
      </p:pic>
      <p:sp>
        <p:nvSpPr>
          <p:cNvPr id="3" name="Slide Number Placeholder 2">
            <a:extLst>
              <a:ext uri="{FF2B5EF4-FFF2-40B4-BE49-F238E27FC236}">
                <a16:creationId xmlns:a16="http://schemas.microsoft.com/office/drawing/2014/main" id="{06DB5A79-C328-D20E-030A-E5DA188AD449}"/>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a:t>48</a:t>
            </a:fld>
            <a:endParaRPr lang="en"/>
          </a:p>
        </p:txBody>
      </p:sp>
      <p:sp>
        <p:nvSpPr>
          <p:cNvPr id="6" name="TextBox 5">
            <a:extLst>
              <a:ext uri="{FF2B5EF4-FFF2-40B4-BE49-F238E27FC236}">
                <a16:creationId xmlns:a16="http://schemas.microsoft.com/office/drawing/2014/main" id="{CEFEEFE0-FE18-C056-7DEB-EAC020C67175}"/>
              </a:ext>
            </a:extLst>
          </p:cNvPr>
          <p:cNvSpPr txBox="1"/>
          <p:nvPr/>
        </p:nvSpPr>
        <p:spPr>
          <a:xfrm>
            <a:off x="290408" y="171563"/>
            <a:ext cx="2815889"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latin typeface="Raleway"/>
              </a:rPr>
              <a:t>Liquid Urine</a:t>
            </a:r>
          </a:p>
        </p:txBody>
      </p:sp>
      <p:sp>
        <p:nvSpPr>
          <p:cNvPr id="7" name="TextBox 6">
            <a:extLst>
              <a:ext uri="{FF2B5EF4-FFF2-40B4-BE49-F238E27FC236}">
                <a16:creationId xmlns:a16="http://schemas.microsoft.com/office/drawing/2014/main" id="{6587978E-4C47-E976-107E-D1B31B22F415}"/>
              </a:ext>
            </a:extLst>
          </p:cNvPr>
          <p:cNvSpPr txBox="1"/>
          <p:nvPr/>
        </p:nvSpPr>
        <p:spPr>
          <a:xfrm>
            <a:off x="5775101" y="171563"/>
            <a:ext cx="253440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latin typeface="Raleway"/>
              </a:rPr>
              <a:t>Dried </a:t>
            </a:r>
          </a:p>
          <a:p>
            <a:r>
              <a:rPr lang="en-US" sz="4400">
                <a:latin typeface="Raleway"/>
              </a:rPr>
              <a:t>Urine</a:t>
            </a:r>
          </a:p>
        </p:txBody>
      </p:sp>
      <p:sp>
        <p:nvSpPr>
          <p:cNvPr id="8" name="TextBox 7">
            <a:extLst>
              <a:ext uri="{FF2B5EF4-FFF2-40B4-BE49-F238E27FC236}">
                <a16:creationId xmlns:a16="http://schemas.microsoft.com/office/drawing/2014/main" id="{621761B7-B4C6-09DB-8654-5E0845265A1B}"/>
              </a:ext>
            </a:extLst>
          </p:cNvPr>
          <p:cNvSpPr txBox="1"/>
          <p:nvPr/>
        </p:nvSpPr>
        <p:spPr>
          <a:xfrm>
            <a:off x="4111780" y="1399861"/>
            <a:ext cx="981972" cy="76944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latin typeface="Raleway"/>
              </a:rPr>
              <a:t>OR</a:t>
            </a:r>
          </a:p>
        </p:txBody>
      </p:sp>
      <p:sp>
        <p:nvSpPr>
          <p:cNvPr id="9" name="TextBox 8">
            <a:extLst>
              <a:ext uri="{FF2B5EF4-FFF2-40B4-BE49-F238E27FC236}">
                <a16:creationId xmlns:a16="http://schemas.microsoft.com/office/drawing/2014/main" id="{B99CF85C-B914-0D91-A309-ED684D785DF6}"/>
              </a:ext>
            </a:extLst>
          </p:cNvPr>
          <p:cNvSpPr txBox="1"/>
          <p:nvPr/>
        </p:nvSpPr>
        <p:spPr>
          <a:xfrm>
            <a:off x="4246500" y="4832495"/>
            <a:ext cx="490174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a:t>Images Created with </a:t>
            </a:r>
            <a:r>
              <a:rPr lang="en-US" err="1"/>
              <a:t>BioRender</a:t>
            </a:r>
            <a:r>
              <a:rPr lang="en-US"/>
              <a:t> and Canva AI </a:t>
            </a:r>
          </a:p>
        </p:txBody>
      </p:sp>
      <p:sp>
        <p:nvSpPr>
          <p:cNvPr id="10" name="TextBox 9">
            <a:extLst>
              <a:ext uri="{FF2B5EF4-FFF2-40B4-BE49-F238E27FC236}">
                <a16:creationId xmlns:a16="http://schemas.microsoft.com/office/drawing/2014/main" id="{B3559DCB-8E80-EAE9-01CB-795CD890446D}"/>
              </a:ext>
            </a:extLst>
          </p:cNvPr>
          <p:cNvSpPr txBox="1"/>
          <p:nvPr/>
        </p:nvSpPr>
        <p:spPr>
          <a:xfrm>
            <a:off x="11" y="1872342"/>
            <a:ext cx="540107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har char="•"/>
            </a:pPr>
            <a:r>
              <a:rPr lang="en-US" sz="2400"/>
              <a:t>Gold Standard</a:t>
            </a:r>
          </a:p>
          <a:p>
            <a:pPr marL="285750" indent="-285750">
              <a:buChar char="•"/>
            </a:pPr>
            <a:r>
              <a:rPr lang="en-US" sz="2400"/>
              <a:t>Reliable Methods</a:t>
            </a:r>
          </a:p>
          <a:p>
            <a:pPr marL="285750" indent="-285750">
              <a:buChar char="•"/>
            </a:pPr>
            <a:r>
              <a:rPr lang="en-US" sz="2400"/>
              <a:t>Burdensome to store and transport</a:t>
            </a:r>
          </a:p>
        </p:txBody>
      </p:sp>
      <p:sp>
        <p:nvSpPr>
          <p:cNvPr id="11" name="TextBox 10">
            <a:extLst>
              <a:ext uri="{FF2B5EF4-FFF2-40B4-BE49-F238E27FC236}">
                <a16:creationId xmlns:a16="http://schemas.microsoft.com/office/drawing/2014/main" id="{C355A944-3D2E-0FE3-386B-A446B39067CC}"/>
              </a:ext>
            </a:extLst>
          </p:cNvPr>
          <p:cNvSpPr txBox="1"/>
          <p:nvPr/>
        </p:nvSpPr>
        <p:spPr>
          <a:xfrm>
            <a:off x="5776882" y="1683243"/>
            <a:ext cx="334538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har char="•"/>
            </a:pPr>
            <a:r>
              <a:rPr lang="en-US" sz="2400"/>
              <a:t>Convenient for family and researchers</a:t>
            </a:r>
          </a:p>
          <a:p>
            <a:pPr marL="285750" indent="-285750">
              <a:buChar char="•"/>
            </a:pPr>
            <a:r>
              <a:rPr lang="en-US" sz="2400"/>
              <a:t>Mixed methods/reliability</a:t>
            </a:r>
          </a:p>
        </p:txBody>
      </p:sp>
      <p:pic>
        <p:nvPicPr>
          <p:cNvPr id="12" name="Picture 11" descr="A cartoon of a potato with a smiling face and flowers&#10;&#10;AI-generated content may be incorrect.">
            <a:extLst>
              <a:ext uri="{FF2B5EF4-FFF2-40B4-BE49-F238E27FC236}">
                <a16:creationId xmlns:a16="http://schemas.microsoft.com/office/drawing/2014/main" id="{1CD45FAF-02E9-D517-E766-4BDEA9923FE7}"/>
              </a:ext>
            </a:extLst>
          </p:cNvPr>
          <p:cNvPicPr>
            <a:picLocks noChangeAspect="1"/>
          </p:cNvPicPr>
          <p:nvPr/>
        </p:nvPicPr>
        <p:blipFill>
          <a:blip r:embed="rId4"/>
          <a:stretch>
            <a:fillRect/>
          </a:stretch>
        </p:blipFill>
        <p:spPr>
          <a:xfrm>
            <a:off x="7556950" y="-2772"/>
            <a:ext cx="1587548" cy="1575037"/>
          </a:xfrm>
          <a:prstGeom prst="rect">
            <a:avLst/>
          </a:prstGeom>
        </p:spPr>
      </p:pic>
      <p:pic>
        <p:nvPicPr>
          <p:cNvPr id="14" name="Picture 13" descr="A cartoon of a yellow hat sitting in a flower garden&#10;&#10;AI-generated content may be incorrect.">
            <a:extLst>
              <a:ext uri="{FF2B5EF4-FFF2-40B4-BE49-F238E27FC236}">
                <a16:creationId xmlns:a16="http://schemas.microsoft.com/office/drawing/2014/main" id="{6BDD316C-EED2-E24B-1050-18198308E30A}"/>
              </a:ext>
            </a:extLst>
          </p:cNvPr>
          <p:cNvPicPr>
            <a:picLocks noChangeAspect="1"/>
          </p:cNvPicPr>
          <p:nvPr/>
        </p:nvPicPr>
        <p:blipFill>
          <a:blip r:embed="rId5"/>
          <a:srcRect l="1339" t="1090" r="495" b="-1772"/>
          <a:stretch/>
        </p:blipFill>
        <p:spPr>
          <a:xfrm>
            <a:off x="2274461" y="31942"/>
            <a:ext cx="1684029" cy="1567312"/>
          </a:xfrm>
          <a:prstGeom prst="rect">
            <a:avLst/>
          </a:prstGeom>
        </p:spPr>
      </p:pic>
      <p:pic>
        <p:nvPicPr>
          <p:cNvPr id="13" name="Picture 12" descr="A yellow liquid in a plastic container&#10;&#10;AI-generated content may be incorrect.">
            <a:extLst>
              <a:ext uri="{FF2B5EF4-FFF2-40B4-BE49-F238E27FC236}">
                <a16:creationId xmlns:a16="http://schemas.microsoft.com/office/drawing/2014/main" id="{7B1E8404-3156-D3F3-01C0-F0021ABA9F64}"/>
              </a:ext>
            </a:extLst>
          </p:cNvPr>
          <p:cNvPicPr>
            <a:picLocks noChangeAspect="1"/>
          </p:cNvPicPr>
          <p:nvPr/>
        </p:nvPicPr>
        <p:blipFill>
          <a:blip r:embed="rId3"/>
          <a:srcRect l="21406" t="33287" r="58832" b="32310"/>
          <a:stretch/>
        </p:blipFill>
        <p:spPr>
          <a:xfrm>
            <a:off x="695948" y="3094940"/>
            <a:ext cx="1298534" cy="1564770"/>
          </a:xfrm>
          <a:prstGeom prst="rect">
            <a:avLst/>
          </a:prstGeom>
        </p:spPr>
      </p:pic>
    </p:spTree>
    <p:extLst>
      <p:ext uri="{BB962C8B-B14F-4D97-AF65-F5344CB8AC3E}">
        <p14:creationId xmlns:p14="http://schemas.microsoft.com/office/powerpoint/2010/main" val="21000819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1"/>
          <p:cNvSpPr txBox="1">
            <a:spLocks noGrp="1"/>
          </p:cNvSpPr>
          <p:nvPr>
            <p:ph type="title"/>
          </p:nvPr>
        </p:nvSpPr>
        <p:spPr>
          <a:xfrm>
            <a:off x="945577" y="319777"/>
            <a:ext cx="6272644" cy="655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2800"/>
              <a:t>Acknowledging</a:t>
            </a:r>
            <a:r>
              <a:rPr lang="en" sz="2800"/>
              <a:t> our funders</a:t>
            </a:r>
            <a:endParaRPr sz="2800"/>
          </a:p>
        </p:txBody>
      </p:sp>
      <p:sp>
        <p:nvSpPr>
          <p:cNvPr id="162" name="Google Shape;162;p21"/>
          <p:cNvSpPr txBox="1">
            <a:spLocks noGrp="1"/>
          </p:cNvSpPr>
          <p:nvPr>
            <p:ph type="body" idx="1"/>
          </p:nvPr>
        </p:nvSpPr>
        <p:spPr>
          <a:xfrm>
            <a:off x="436537" y="860522"/>
            <a:ext cx="7762488" cy="2506303"/>
          </a:xfrm>
          <a:prstGeom prst="rect">
            <a:avLst/>
          </a:prstGeom>
        </p:spPr>
        <p:txBody>
          <a:bodyPr spcFirstLastPara="1" wrap="square" lIns="91425" tIns="91425" rIns="91425" bIns="91425" anchor="t" anchorCtr="0">
            <a:noAutofit/>
          </a:bodyPr>
          <a:lstStyle/>
          <a:p>
            <a:pPr lvl="1">
              <a:lnSpc>
                <a:spcPct val="120000"/>
              </a:lnSpc>
              <a:spcBef>
                <a:spcPts val="900"/>
              </a:spcBef>
            </a:pPr>
            <a:r>
              <a:rPr lang="en-NZ" sz="2000">
                <a:solidFill>
                  <a:schemeClr val="accent4"/>
                </a:solidFill>
              </a:rPr>
              <a:t>In the US: </a:t>
            </a:r>
            <a:r>
              <a:rPr lang="en-NZ" sz="2000"/>
              <a:t>Private philanthropy; Gratis Foundation, grants: 5R90AT00892403</a:t>
            </a:r>
            <a:r>
              <a:rPr lang="en-US" sz="2000"/>
              <a:t> through </a:t>
            </a:r>
            <a:r>
              <a:rPr lang="en-NZ" sz="2000"/>
              <a:t>National University of Natural Medicine (NUNM), NCCIH: T32 AT002688, K23 </a:t>
            </a:r>
            <a:r>
              <a:rPr lang="en-NZ" sz="2000">
                <a:solidFill>
                  <a:srgbClr val="677480"/>
                </a:solidFill>
              </a:rPr>
              <a:t>AT012068</a:t>
            </a:r>
            <a:endParaRPr lang="en-US" sz="1100">
              <a:solidFill>
                <a:srgbClr val="000000"/>
              </a:solidFill>
              <a:latin typeface="Calibri"/>
              <a:ea typeface="Calibri"/>
              <a:cs typeface="Calibri"/>
            </a:endParaRPr>
          </a:p>
          <a:p>
            <a:pPr lvl="1">
              <a:lnSpc>
                <a:spcPct val="120000"/>
              </a:lnSpc>
              <a:spcBef>
                <a:spcPts val="900"/>
              </a:spcBef>
            </a:pPr>
            <a:r>
              <a:rPr lang="en-NZ"/>
              <a:t> </a:t>
            </a:r>
            <a:r>
              <a:rPr lang="en-NZ" sz="2000">
                <a:solidFill>
                  <a:schemeClr val="accent4"/>
                </a:solidFill>
              </a:rPr>
              <a:t>In Canada: </a:t>
            </a:r>
            <a:r>
              <a:rPr lang="en-NZ" sz="2000"/>
              <a:t>Nutrition and Mental Health Research Fund, administered by the Calgary Foundation</a:t>
            </a:r>
            <a:r>
              <a:rPr lang="en-US" sz="2000"/>
              <a:t> </a:t>
            </a:r>
          </a:p>
          <a:p>
            <a:pPr marL="0" lvl="0" indent="0" algn="l" rtl="0">
              <a:spcBef>
                <a:spcPts val="600"/>
              </a:spcBef>
              <a:spcAft>
                <a:spcPts val="0"/>
              </a:spcAft>
              <a:buNone/>
            </a:pPr>
            <a:endParaRPr sz="1800"/>
          </a:p>
        </p:txBody>
      </p:sp>
      <p:sp>
        <p:nvSpPr>
          <p:cNvPr id="164" name="Google Shape;164;p21"/>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49</a:t>
            </a:fld>
            <a:endParaRPr/>
          </a:p>
        </p:txBody>
      </p:sp>
      <p:pic>
        <p:nvPicPr>
          <p:cNvPr id="7" name="Picture 6">
            <a:extLst>
              <a:ext uri="{FF2B5EF4-FFF2-40B4-BE49-F238E27FC236}">
                <a16:creationId xmlns:a16="http://schemas.microsoft.com/office/drawing/2014/main" id="{79BC6814-65C8-CB4E-999D-4BDF7FB15FE1}"/>
              </a:ext>
            </a:extLst>
          </p:cNvPr>
          <p:cNvPicPr>
            <a:picLocks noChangeAspect="1"/>
          </p:cNvPicPr>
          <p:nvPr/>
        </p:nvPicPr>
        <p:blipFill>
          <a:blip r:embed="rId3"/>
          <a:stretch>
            <a:fillRect/>
          </a:stretch>
        </p:blipFill>
        <p:spPr>
          <a:xfrm>
            <a:off x="4199243" y="3722728"/>
            <a:ext cx="1272385" cy="1279656"/>
          </a:xfrm>
          <a:prstGeom prst="rect">
            <a:avLst/>
          </a:prstGeom>
        </p:spPr>
      </p:pic>
      <p:pic>
        <p:nvPicPr>
          <p:cNvPr id="8" name="Picture 7">
            <a:extLst>
              <a:ext uri="{FF2B5EF4-FFF2-40B4-BE49-F238E27FC236}">
                <a16:creationId xmlns:a16="http://schemas.microsoft.com/office/drawing/2014/main" id="{DBE8E2F4-001D-A64F-A7F4-EBC6AF6260F7}"/>
              </a:ext>
            </a:extLst>
          </p:cNvPr>
          <p:cNvPicPr>
            <a:picLocks noChangeAspect="1"/>
          </p:cNvPicPr>
          <p:nvPr/>
        </p:nvPicPr>
        <p:blipFill>
          <a:blip r:embed="rId4"/>
          <a:stretch>
            <a:fillRect/>
          </a:stretch>
        </p:blipFill>
        <p:spPr>
          <a:xfrm>
            <a:off x="326822" y="4030130"/>
            <a:ext cx="3990959" cy="809355"/>
          </a:xfrm>
          <a:prstGeom prst="rect">
            <a:avLst/>
          </a:prstGeom>
        </p:spPr>
      </p:pic>
      <p:pic>
        <p:nvPicPr>
          <p:cNvPr id="9" name="Picture 8">
            <a:extLst>
              <a:ext uri="{FF2B5EF4-FFF2-40B4-BE49-F238E27FC236}">
                <a16:creationId xmlns:a16="http://schemas.microsoft.com/office/drawing/2014/main" id="{C01CCF08-F308-7E40-AAF9-5E2F30E46309}"/>
              </a:ext>
            </a:extLst>
          </p:cNvPr>
          <p:cNvPicPr>
            <a:picLocks noChangeAspect="1"/>
          </p:cNvPicPr>
          <p:nvPr/>
        </p:nvPicPr>
        <p:blipFill>
          <a:blip r:embed="rId5"/>
          <a:stretch>
            <a:fillRect/>
          </a:stretch>
        </p:blipFill>
        <p:spPr>
          <a:xfrm>
            <a:off x="5347613" y="3610502"/>
            <a:ext cx="1288215" cy="1288215"/>
          </a:xfrm>
          <a:prstGeom prst="rect">
            <a:avLst/>
          </a:prstGeom>
        </p:spPr>
      </p:pic>
      <p:pic>
        <p:nvPicPr>
          <p:cNvPr id="10" name="Picture 9">
            <a:extLst>
              <a:ext uri="{FF2B5EF4-FFF2-40B4-BE49-F238E27FC236}">
                <a16:creationId xmlns:a16="http://schemas.microsoft.com/office/drawing/2014/main" id="{B4B57F44-06D9-9E49-94C5-C2091678C598}"/>
              </a:ext>
            </a:extLst>
          </p:cNvPr>
          <p:cNvPicPr>
            <a:picLocks noChangeAspect="1"/>
          </p:cNvPicPr>
          <p:nvPr/>
        </p:nvPicPr>
        <p:blipFill rotWithShape="1">
          <a:blip r:embed="rId6"/>
          <a:srcRect t="23220" b="26067"/>
          <a:stretch/>
        </p:blipFill>
        <p:spPr>
          <a:xfrm>
            <a:off x="1230346" y="3342351"/>
            <a:ext cx="3607716" cy="687779"/>
          </a:xfrm>
          <a:prstGeom prst="rect">
            <a:avLst/>
          </a:prstGeom>
        </p:spPr>
      </p:pic>
      <p:sp>
        <p:nvSpPr>
          <p:cNvPr id="2" name="TextBox 1"/>
          <p:cNvSpPr txBox="1"/>
          <p:nvPr/>
        </p:nvSpPr>
        <p:spPr>
          <a:xfrm>
            <a:off x="6213885" y="2867163"/>
            <a:ext cx="2815390" cy="738664"/>
          </a:xfrm>
          <a:prstGeom prst="rect">
            <a:avLst/>
          </a:prstGeom>
          <a:noFill/>
          <a:ln>
            <a:solidFill>
              <a:schemeClr val="accent6"/>
            </a:solidFill>
          </a:ln>
        </p:spPr>
        <p:txBody>
          <a:bodyPr wrap="square" rtlCol="0">
            <a:spAutoFit/>
          </a:bodyPr>
          <a:lstStyle/>
          <a:p>
            <a:r>
              <a:rPr lang="en-US">
                <a:latin typeface="Lato" panose="020F0502020204030203" pitchFamily="34" charset="0"/>
                <a:ea typeface="Lato" panose="020F0502020204030203" pitchFamily="34" charset="0"/>
                <a:cs typeface="Lato" panose="020F0502020204030203" pitchFamily="34" charset="0"/>
              </a:rPr>
              <a:t>FDA IND#127832</a:t>
            </a:r>
          </a:p>
          <a:p>
            <a:r>
              <a:rPr lang="en-US">
                <a:latin typeface="Lato" panose="020F0502020204030203" pitchFamily="34" charset="0"/>
                <a:ea typeface="Lato" panose="020F0502020204030203" pitchFamily="34" charset="0"/>
                <a:cs typeface="Lato" panose="020F0502020204030203" pitchFamily="34" charset="0"/>
              </a:rPr>
              <a:t>Health Canada Control #207742</a:t>
            </a:r>
          </a:p>
          <a:p>
            <a:r>
              <a:rPr lang="en-US">
                <a:latin typeface="Lato" panose="020F0502020204030203" pitchFamily="34" charset="0"/>
                <a:ea typeface="Lato" panose="020F0502020204030203" pitchFamily="34" charset="0"/>
                <a:cs typeface="Lato" panose="020F0502020204030203" pitchFamily="34" charset="0"/>
              </a:rPr>
              <a:t>NCT03252522</a:t>
            </a:r>
          </a:p>
        </p:txBody>
      </p:sp>
      <p:pic>
        <p:nvPicPr>
          <p:cNvPr id="3" name="Picture 2" descr="A blue and green text&#10;&#10;AI-generated content may be incorrect.">
            <a:extLst>
              <a:ext uri="{FF2B5EF4-FFF2-40B4-BE49-F238E27FC236}">
                <a16:creationId xmlns:a16="http://schemas.microsoft.com/office/drawing/2014/main" id="{FEF76CA7-579F-55E6-B165-BFF1B6ECD417}"/>
              </a:ext>
            </a:extLst>
          </p:cNvPr>
          <p:cNvPicPr>
            <a:picLocks noChangeAspect="1"/>
          </p:cNvPicPr>
          <p:nvPr/>
        </p:nvPicPr>
        <p:blipFill>
          <a:blip r:embed="rId7"/>
          <a:stretch>
            <a:fillRect/>
          </a:stretch>
        </p:blipFill>
        <p:spPr>
          <a:xfrm>
            <a:off x="6633290" y="3903305"/>
            <a:ext cx="2389300" cy="709546"/>
          </a:xfrm>
          <a:prstGeom prst="rect">
            <a:avLst/>
          </a:prstGeom>
        </p:spPr>
      </p:pic>
    </p:spTree>
    <p:extLst>
      <p:ext uri="{BB962C8B-B14F-4D97-AF65-F5344CB8AC3E}">
        <p14:creationId xmlns:p14="http://schemas.microsoft.com/office/powerpoint/2010/main" val="3923790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361286-49E0-632C-5CD9-E33EE8567418}"/>
              </a:ext>
            </a:extLst>
          </p:cNvPr>
          <p:cNvSpPr>
            <a:spLocks noGrp="1"/>
          </p:cNvSpPr>
          <p:nvPr>
            <p:ph idx="1"/>
          </p:nvPr>
        </p:nvSpPr>
        <p:spPr>
          <a:xfrm>
            <a:off x="257906" y="1287863"/>
            <a:ext cx="8177100" cy="3552300"/>
          </a:xfrm>
        </p:spPr>
        <p:txBody>
          <a:bodyPr/>
          <a:lstStyle/>
          <a:p>
            <a:r>
              <a:rPr lang="en-US" err="1"/>
              <a:t>Multinutrients</a:t>
            </a:r>
            <a:r>
              <a:rPr lang="en-US"/>
              <a:t> (or micronutrients)</a:t>
            </a:r>
          </a:p>
          <a:p>
            <a:pPr lvl="1"/>
            <a:r>
              <a:rPr lang="en-US"/>
              <a:t>Essential vitamins, minerals, amino acids and antioxidants</a:t>
            </a:r>
          </a:p>
          <a:p>
            <a:r>
              <a:rPr lang="en-US"/>
              <a:t>Double Blind, RCT</a:t>
            </a:r>
          </a:p>
          <a:p>
            <a:r>
              <a:rPr lang="en-US"/>
              <a:t>Age: 6-12 year olds with ADHD</a:t>
            </a:r>
          </a:p>
          <a:p>
            <a:r>
              <a:rPr lang="en-US"/>
              <a:t>N=126</a:t>
            </a:r>
          </a:p>
          <a:p>
            <a:r>
              <a:rPr lang="en-US"/>
              <a:t>Collected biological samples</a:t>
            </a:r>
          </a:p>
        </p:txBody>
      </p:sp>
      <p:sp>
        <p:nvSpPr>
          <p:cNvPr id="4" name="TextBox 3">
            <a:extLst>
              <a:ext uri="{FF2B5EF4-FFF2-40B4-BE49-F238E27FC236}">
                <a16:creationId xmlns:a16="http://schemas.microsoft.com/office/drawing/2014/main" id="{B694130E-B993-85DD-5EBE-20693B5742B9}"/>
              </a:ext>
            </a:extLst>
          </p:cNvPr>
          <p:cNvSpPr txBox="1"/>
          <p:nvPr/>
        </p:nvSpPr>
        <p:spPr>
          <a:xfrm>
            <a:off x="416098" y="409265"/>
            <a:ext cx="662774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rgbClr val="97ABBC"/>
                </a:solidFill>
                <a:latin typeface="Raleway"/>
              </a:rPr>
              <a:t>Methods of MADDY </a:t>
            </a:r>
          </a:p>
        </p:txBody>
      </p:sp>
      <p:sp>
        <p:nvSpPr>
          <p:cNvPr id="7" name="TextBox 6">
            <a:extLst>
              <a:ext uri="{FF2B5EF4-FFF2-40B4-BE49-F238E27FC236}">
                <a16:creationId xmlns:a16="http://schemas.microsoft.com/office/drawing/2014/main" id="{2B3F2B01-C94C-5C30-8AD2-45F11B2E1F02}"/>
              </a:ext>
            </a:extLst>
          </p:cNvPr>
          <p:cNvSpPr txBox="1"/>
          <p:nvPr/>
        </p:nvSpPr>
        <p:spPr>
          <a:xfrm>
            <a:off x="6491883" y="4838104"/>
            <a:ext cx="26521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Johnstone et al. </a:t>
            </a:r>
            <a:r>
              <a:rPr lang="en-US" i="1"/>
              <a:t>JAACAP </a:t>
            </a:r>
            <a:r>
              <a:rPr lang="en-US"/>
              <a:t>2022</a:t>
            </a:r>
          </a:p>
        </p:txBody>
      </p:sp>
      <p:pic>
        <p:nvPicPr>
          <p:cNvPr id="2" name="Picture 1">
            <a:extLst>
              <a:ext uri="{FF2B5EF4-FFF2-40B4-BE49-F238E27FC236}">
                <a16:creationId xmlns:a16="http://schemas.microsoft.com/office/drawing/2014/main" id="{C9A1F87D-6E21-4D67-D410-E707E64C7D9E}"/>
              </a:ext>
            </a:extLst>
          </p:cNvPr>
          <p:cNvPicPr>
            <a:picLocks noChangeAspect="1"/>
          </p:cNvPicPr>
          <p:nvPr/>
        </p:nvPicPr>
        <p:blipFill rotWithShape="1">
          <a:blip r:embed="rId2"/>
          <a:srcRect r="11912"/>
          <a:stretch/>
        </p:blipFill>
        <p:spPr>
          <a:xfrm>
            <a:off x="7483366" y="3852935"/>
            <a:ext cx="1660634" cy="985169"/>
          </a:xfrm>
          <a:prstGeom prst="rect">
            <a:avLst/>
          </a:prstGeom>
        </p:spPr>
      </p:pic>
    </p:spTree>
    <p:extLst>
      <p:ext uri="{BB962C8B-B14F-4D97-AF65-F5344CB8AC3E}">
        <p14:creationId xmlns:p14="http://schemas.microsoft.com/office/powerpoint/2010/main" val="2838075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9CEE0B-CC45-7265-AD8A-5FB2FAB28C93}"/>
              </a:ext>
            </a:extLst>
          </p:cNvPr>
          <p:cNvSpPr/>
          <p:nvPr/>
        </p:nvSpPr>
        <p:spPr>
          <a:xfrm>
            <a:off x="8602060" y="2630870"/>
            <a:ext cx="541940" cy="10346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2" name="Title 1">
            <a:extLst>
              <a:ext uri="{FF2B5EF4-FFF2-40B4-BE49-F238E27FC236}">
                <a16:creationId xmlns:a16="http://schemas.microsoft.com/office/drawing/2014/main" id="{F5EC678F-4507-D59D-F8A5-C351469AA148}"/>
              </a:ext>
            </a:extLst>
          </p:cNvPr>
          <p:cNvSpPr>
            <a:spLocks noGrp="1"/>
          </p:cNvSpPr>
          <p:nvPr>
            <p:ph type="title"/>
          </p:nvPr>
        </p:nvSpPr>
        <p:spPr>
          <a:xfrm>
            <a:off x="135645" y="-399304"/>
            <a:ext cx="7886700" cy="994172"/>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cs typeface="Calibri Light"/>
              </a:rPr>
              <a:t>Thank You </a:t>
            </a:r>
            <a:endParaRPr lang="en-US"/>
          </a:p>
        </p:txBody>
      </p:sp>
      <p:sp>
        <p:nvSpPr>
          <p:cNvPr id="3" name="Content Placeholder 2">
            <a:extLst>
              <a:ext uri="{FF2B5EF4-FFF2-40B4-BE49-F238E27FC236}">
                <a16:creationId xmlns:a16="http://schemas.microsoft.com/office/drawing/2014/main" id="{122DF515-2143-085B-B680-75DA904917AC}"/>
              </a:ext>
            </a:extLst>
          </p:cNvPr>
          <p:cNvSpPr>
            <a:spLocks noGrp="1"/>
          </p:cNvSpPr>
          <p:nvPr>
            <p:ph idx="1"/>
          </p:nvPr>
        </p:nvSpPr>
        <p:spPr>
          <a:xfrm>
            <a:off x="104974" y="576446"/>
            <a:ext cx="9271178" cy="3247406"/>
          </a:xfrm>
        </p:spPr>
        <p:txBody>
          <a:bodyPr vert="horz" lIns="68580" tIns="34290" rIns="68580" bIns="34290" rtlCol="0" anchor="t">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indent="0">
              <a:buNone/>
            </a:pPr>
            <a:r>
              <a:rPr lang="en-US">
                <a:latin typeface="+mj-lt"/>
                <a:cs typeface="Calibri"/>
              </a:rPr>
              <a:t>SNACK Lab at OHSU</a:t>
            </a:r>
          </a:p>
          <a:p>
            <a:pPr marL="0" indent="0">
              <a:buNone/>
            </a:pPr>
            <a:r>
              <a:rPr lang="en-US">
                <a:latin typeface="+mj-lt"/>
                <a:cs typeface="Calibri"/>
              </a:rPr>
              <a:t> </a:t>
            </a:r>
          </a:p>
        </p:txBody>
      </p:sp>
      <p:pic>
        <p:nvPicPr>
          <p:cNvPr id="4100" name="Picture 4" descr="Headshot of Alisha Bruton height 301">
            <a:extLst>
              <a:ext uri="{FF2B5EF4-FFF2-40B4-BE49-F238E27FC236}">
                <a16:creationId xmlns:a16="http://schemas.microsoft.com/office/drawing/2014/main" id="{320A4DA6-3E65-32B7-FF25-D04A4D5F11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2871"/>
          <a:stretch/>
        </p:blipFill>
        <p:spPr bwMode="auto">
          <a:xfrm>
            <a:off x="6279616" y="935770"/>
            <a:ext cx="1213989" cy="122648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eadshot of Priya Srikanth ">
            <a:extLst>
              <a:ext uri="{FF2B5EF4-FFF2-40B4-BE49-F238E27FC236}">
                <a16:creationId xmlns:a16="http://schemas.microsoft.com/office/drawing/2014/main" id="{308D9DCD-A81F-72F9-7C1E-538D4932CB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4323"/>
          <a:stretch/>
        </p:blipFill>
        <p:spPr bwMode="auto">
          <a:xfrm rot="5400000">
            <a:off x="7613131" y="945388"/>
            <a:ext cx="1226484" cy="121398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Lydia Norby-Adams">
            <a:extLst>
              <a:ext uri="{FF2B5EF4-FFF2-40B4-BE49-F238E27FC236}">
                <a16:creationId xmlns:a16="http://schemas.microsoft.com/office/drawing/2014/main" id="{0F6D403E-77F7-D335-DE37-FE91A6119F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4482" y="896521"/>
            <a:ext cx="1286828" cy="1247475"/>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Jeni Johnstone, PhD">
            <a:extLst>
              <a:ext uri="{FF2B5EF4-FFF2-40B4-BE49-F238E27FC236}">
                <a16:creationId xmlns:a16="http://schemas.microsoft.com/office/drawing/2014/main" id="{5A1126D5-411D-EF4F-707D-B14214B36F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98" y="935248"/>
            <a:ext cx="1213989" cy="1213989"/>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Headshot of Irene Hatsu">
            <a:extLst>
              <a:ext uri="{FF2B5EF4-FFF2-40B4-BE49-F238E27FC236}">
                <a16:creationId xmlns:a16="http://schemas.microsoft.com/office/drawing/2014/main" id="{D3A7E786-66EF-B11C-7493-AC1D68B56B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4020" y="3547853"/>
            <a:ext cx="1071563" cy="1428750"/>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Arnold_Eugene_724x840">
            <a:extLst>
              <a:ext uri="{FF2B5EF4-FFF2-40B4-BE49-F238E27FC236}">
                <a16:creationId xmlns:a16="http://schemas.microsoft.com/office/drawing/2014/main" id="{9518A449-CE66-92B2-6D19-90C8A1BFF1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44382" y="3612008"/>
            <a:ext cx="1169355" cy="1356866"/>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Lisa (Pinsent) Robinette">
            <a:extLst>
              <a:ext uri="{FF2B5EF4-FFF2-40B4-BE49-F238E27FC236}">
                <a16:creationId xmlns:a16="http://schemas.microsoft.com/office/drawing/2014/main" id="{88E81620-9D12-C669-E899-27FF1A3F0A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57198" y="3547854"/>
            <a:ext cx="1414463" cy="1414463"/>
          </a:xfrm>
          <a:prstGeom prst="rect">
            <a:avLst/>
          </a:prstGeom>
          <a:noFill/>
          <a:extLst>
            <a:ext uri="{909E8E84-426E-40DD-AFC4-6F175D3DCCD1}">
              <a14:hiddenFill xmlns:a14="http://schemas.microsoft.com/office/drawing/2010/main">
                <a:solidFill>
                  <a:srgbClr val="FFFFFF"/>
                </a:solidFill>
              </a14:hiddenFill>
            </a:ext>
          </a:extLst>
        </p:spPr>
      </p:pic>
      <p:pic>
        <p:nvPicPr>
          <p:cNvPr id="4118" name="Picture 22" descr="Brenda">
            <a:extLst>
              <a:ext uri="{FF2B5EF4-FFF2-40B4-BE49-F238E27FC236}">
                <a16:creationId xmlns:a16="http://schemas.microsoft.com/office/drawing/2014/main" id="{6EE9BE76-1219-A5A2-2655-C2AE35E2B67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025" y="3600080"/>
            <a:ext cx="1406050" cy="139935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lisa karstens ohsu">
            <a:extLst>
              <a:ext uri="{FF2B5EF4-FFF2-40B4-BE49-F238E27FC236}">
                <a16:creationId xmlns:a16="http://schemas.microsoft.com/office/drawing/2014/main" id="{3F959F13-DF8B-C97F-9439-972D2ACDDB6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74686" y="3547853"/>
            <a:ext cx="1247285" cy="145158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OM Bioinformatics graduate student Matthew Hammer headshot">
            <a:extLst>
              <a:ext uri="{FF2B5EF4-FFF2-40B4-BE49-F238E27FC236}">
                <a16:creationId xmlns:a16="http://schemas.microsoft.com/office/drawing/2014/main" id="{9EBA78FD-E276-AAE4-FD0B-6353CEA4DFE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85526" y="3547853"/>
            <a:ext cx="1205284" cy="1451582"/>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D11C5634-A087-4966-CD12-015C7DF28D7C}"/>
              </a:ext>
            </a:extLst>
          </p:cNvPr>
          <p:cNvSpPr txBox="1">
            <a:spLocks/>
          </p:cNvSpPr>
          <p:nvPr/>
        </p:nvSpPr>
        <p:spPr>
          <a:xfrm>
            <a:off x="63791" y="3003525"/>
            <a:ext cx="1872706" cy="457659"/>
          </a:xfrm>
          <a:prstGeom prst="rect">
            <a:avLst/>
          </a:prstGeom>
        </p:spPr>
        <p:txBody>
          <a:bodyPr vert="horz" lIns="68580" tIns="34290" rIns="68580" bIns="34290"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indent="0">
              <a:buFont typeface="Arial" panose="020B0604020202020204" pitchFamily="34" charset="0"/>
              <a:buNone/>
            </a:pPr>
            <a:r>
              <a:rPr lang="en-US" sz="1125" b="1">
                <a:latin typeface="+mj-lt"/>
                <a:cs typeface="Calibri"/>
              </a:rPr>
              <a:t>University of Lethbridge</a:t>
            </a:r>
            <a:r>
              <a:rPr lang="en-US" sz="1125">
                <a:latin typeface="+mj-lt"/>
                <a:cs typeface="Calibri"/>
              </a:rPr>
              <a:t>: Brenda Leung, ND</a:t>
            </a:r>
          </a:p>
          <a:p>
            <a:pPr marL="0" indent="0">
              <a:buFont typeface="Arial" panose="020B0604020202020204" pitchFamily="34" charset="0"/>
              <a:buNone/>
            </a:pPr>
            <a:r>
              <a:rPr lang="en-US" sz="1125">
                <a:latin typeface="+mj-lt"/>
                <a:cs typeface="Calibri"/>
              </a:rPr>
              <a:t> </a:t>
            </a:r>
          </a:p>
        </p:txBody>
      </p:sp>
      <p:sp>
        <p:nvSpPr>
          <p:cNvPr id="6" name="Content Placeholder 2">
            <a:extLst>
              <a:ext uri="{FF2B5EF4-FFF2-40B4-BE49-F238E27FC236}">
                <a16:creationId xmlns:a16="http://schemas.microsoft.com/office/drawing/2014/main" id="{DA137D3C-54C4-7EA6-6644-AA6634422177}"/>
              </a:ext>
            </a:extLst>
          </p:cNvPr>
          <p:cNvSpPr txBox="1">
            <a:spLocks/>
          </p:cNvSpPr>
          <p:nvPr/>
        </p:nvSpPr>
        <p:spPr>
          <a:xfrm>
            <a:off x="1923350" y="3003531"/>
            <a:ext cx="3748311" cy="548768"/>
          </a:xfrm>
          <a:prstGeom prst="rect">
            <a:avLst/>
          </a:prstGeom>
        </p:spPr>
        <p:txBody>
          <a:bodyPr vert="horz" lIns="68580" tIns="34290" rIns="68580" bIns="34290"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100" b="1">
                <a:latin typeface="+mj-lt"/>
                <a:cs typeface="Calibri"/>
              </a:rPr>
              <a:t>Ohio State University</a:t>
            </a:r>
            <a:r>
              <a:rPr lang="en-US" sz="1100">
                <a:latin typeface="+mj-lt"/>
                <a:cs typeface="Calibri"/>
              </a:rPr>
              <a:t>: Eugene L. Arnold, MD, Med, Irene Hatsu, PhD, Lisa Robinette, MS; Not Pictured: Chris Zhu, PhD, Shiqi Zhang, PhD, Xinru Pang</a:t>
            </a:r>
            <a:endParaRPr lang="en-US" sz="1125">
              <a:latin typeface="+mj-lt"/>
              <a:cs typeface="Calibri"/>
            </a:endParaRPr>
          </a:p>
          <a:p>
            <a:pPr marL="0" indent="0">
              <a:buFont typeface="Arial" panose="020B0604020202020204" pitchFamily="34" charset="0"/>
              <a:buNone/>
            </a:pPr>
            <a:endParaRPr lang="en-US" sz="1125">
              <a:latin typeface="+mj-lt"/>
              <a:cs typeface="Calibri"/>
            </a:endParaRPr>
          </a:p>
        </p:txBody>
      </p:sp>
      <p:sp>
        <p:nvSpPr>
          <p:cNvPr id="7" name="Content Placeholder 2">
            <a:extLst>
              <a:ext uri="{FF2B5EF4-FFF2-40B4-BE49-F238E27FC236}">
                <a16:creationId xmlns:a16="http://schemas.microsoft.com/office/drawing/2014/main" id="{BB0FE392-1CB7-2100-542B-50637A900012}"/>
              </a:ext>
            </a:extLst>
          </p:cNvPr>
          <p:cNvSpPr txBox="1">
            <a:spLocks/>
          </p:cNvSpPr>
          <p:nvPr/>
        </p:nvSpPr>
        <p:spPr>
          <a:xfrm>
            <a:off x="5394961" y="-1952"/>
            <a:ext cx="3815912" cy="799073"/>
          </a:xfrm>
          <a:prstGeom prst="rect">
            <a:avLst/>
          </a:prstGeom>
        </p:spPr>
        <p:txBody>
          <a:bodyPr vert="horz" lIns="68580" tIns="34290" rIns="68580" bIns="34290"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100" b="1">
                <a:latin typeface="+mj-lt"/>
                <a:cs typeface="Calibri"/>
              </a:rPr>
              <a:t>Not Pictured, but equally appreciated: </a:t>
            </a:r>
            <a:r>
              <a:rPr lang="en-US" sz="1100">
                <a:latin typeface="+mj-lt"/>
                <a:cs typeface="Calibri"/>
              </a:rPr>
              <a:t>The Pacific Northwest National Laboratory – Ryan McClure, PhD and Sneha Couvillion, PhD; University of Southampton - Jon Swann, PhD; OHSU Volunteer- Alanna Walsh, ND; Health Research Institute - John Fagan, PhD</a:t>
            </a:r>
            <a:endParaRPr lang="en-US" sz="1125">
              <a:latin typeface="+mj-lt"/>
              <a:cs typeface="Calibri"/>
            </a:endParaRPr>
          </a:p>
          <a:p>
            <a:pPr marL="0" indent="0">
              <a:buFont typeface="Arial" panose="020B0604020202020204" pitchFamily="34" charset="0"/>
              <a:buNone/>
            </a:pPr>
            <a:endParaRPr lang="en-US" sz="1125">
              <a:latin typeface="+mj-lt"/>
              <a:cs typeface="Calibri"/>
            </a:endParaRPr>
          </a:p>
        </p:txBody>
      </p:sp>
      <p:sp>
        <p:nvSpPr>
          <p:cNvPr id="8" name="Content Placeholder 2">
            <a:extLst>
              <a:ext uri="{FF2B5EF4-FFF2-40B4-BE49-F238E27FC236}">
                <a16:creationId xmlns:a16="http://schemas.microsoft.com/office/drawing/2014/main" id="{72B491C8-D2E9-D6D5-D7BC-3A4C352552C6}"/>
              </a:ext>
            </a:extLst>
          </p:cNvPr>
          <p:cNvSpPr txBox="1">
            <a:spLocks/>
          </p:cNvSpPr>
          <p:nvPr/>
        </p:nvSpPr>
        <p:spPr>
          <a:xfrm>
            <a:off x="6276248" y="2969886"/>
            <a:ext cx="2939942" cy="481807"/>
          </a:xfrm>
          <a:prstGeom prst="rect">
            <a:avLst/>
          </a:prstGeom>
        </p:spPr>
        <p:txBody>
          <a:bodyPr vert="horz" lIns="68580" tIns="34290" rIns="68580" bIns="34290"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indent="0">
              <a:buNone/>
            </a:pPr>
            <a:r>
              <a:rPr lang="en-US" sz="1125" b="1">
                <a:latin typeface="+mj-lt"/>
                <a:cs typeface="Calibri"/>
              </a:rPr>
              <a:t>OHSU: Dept of Medical Informatics and Clinical Epidemiology: </a:t>
            </a:r>
            <a:r>
              <a:rPr lang="en-US" sz="1125">
                <a:latin typeface="+mj-lt"/>
                <a:cs typeface="Calibri"/>
              </a:rPr>
              <a:t>Lisa Karstens, PhD, Matthew Hammer, MS</a:t>
            </a:r>
          </a:p>
          <a:p>
            <a:pPr marL="0" indent="0">
              <a:buFont typeface="Arial" panose="020B0604020202020204" pitchFamily="34" charset="0"/>
              <a:buNone/>
            </a:pPr>
            <a:endParaRPr lang="en-US" sz="1125">
              <a:latin typeface="+mj-lt"/>
              <a:cs typeface="Calibri"/>
            </a:endParaRPr>
          </a:p>
        </p:txBody>
      </p:sp>
      <p:sp>
        <p:nvSpPr>
          <p:cNvPr id="9" name="Content Placeholder 2">
            <a:extLst>
              <a:ext uri="{FF2B5EF4-FFF2-40B4-BE49-F238E27FC236}">
                <a16:creationId xmlns:a16="http://schemas.microsoft.com/office/drawing/2014/main" id="{3C8C0E03-4F95-7556-F0B2-1A731F6D4773}"/>
              </a:ext>
            </a:extLst>
          </p:cNvPr>
          <p:cNvSpPr txBox="1">
            <a:spLocks/>
          </p:cNvSpPr>
          <p:nvPr/>
        </p:nvSpPr>
        <p:spPr>
          <a:xfrm>
            <a:off x="81147" y="2191497"/>
            <a:ext cx="10479529" cy="473757"/>
          </a:xfrm>
          <a:prstGeom prst="rect">
            <a:avLst/>
          </a:prstGeom>
        </p:spPr>
        <p:txBody>
          <a:bodyPr vert="horz" lIns="68580" tIns="34290" rIns="68580" bIns="34290"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indent="0">
              <a:buNone/>
            </a:pPr>
            <a:r>
              <a:rPr lang="en-US" sz="1125">
                <a:latin typeface="+mj-lt"/>
                <a:cs typeface="Calibri"/>
              </a:rPr>
              <a:t>Jeni Johnstone, PhD    Hayleigh Ast, ND     Taryn </a:t>
            </a:r>
            <a:r>
              <a:rPr lang="en-US" sz="1125" err="1">
                <a:latin typeface="+mj-lt"/>
                <a:cs typeface="Calibri"/>
              </a:rPr>
              <a:t>Machingo</a:t>
            </a:r>
            <a:r>
              <a:rPr lang="en-US" sz="1125">
                <a:latin typeface="+mj-lt"/>
                <a:cs typeface="Calibri"/>
              </a:rPr>
              <a:t>, ND, MS     Lydia Norby-Adams, BA   Alisha Bruton, MS, ND  Priya Srikanth, MS</a:t>
            </a:r>
          </a:p>
          <a:p>
            <a:pPr marL="0" indent="0">
              <a:buFont typeface="Arial" panose="020B0604020202020204" pitchFamily="34" charset="0"/>
              <a:buNone/>
            </a:pPr>
            <a:endParaRPr lang="en-US" sz="1125">
              <a:latin typeface="+mj-lt"/>
              <a:cs typeface="Calibri"/>
            </a:endParaRPr>
          </a:p>
        </p:txBody>
      </p:sp>
      <p:pic>
        <p:nvPicPr>
          <p:cNvPr id="10" name="Picture 9" descr="Taryn Machingo 200 W x 167 H">
            <a:extLst>
              <a:ext uri="{FF2B5EF4-FFF2-40B4-BE49-F238E27FC236}">
                <a16:creationId xmlns:a16="http://schemas.microsoft.com/office/drawing/2014/main" id="{3A0CA93D-C59E-B5C2-075A-782B7DE2CE12}"/>
              </a:ext>
            </a:extLst>
          </p:cNvPr>
          <p:cNvPicPr>
            <a:picLocks noChangeAspect="1"/>
          </p:cNvPicPr>
          <p:nvPr/>
        </p:nvPicPr>
        <p:blipFill>
          <a:blip r:embed="rId12"/>
          <a:stretch>
            <a:fillRect/>
          </a:stretch>
        </p:blipFill>
        <p:spPr>
          <a:xfrm>
            <a:off x="2997894" y="915930"/>
            <a:ext cx="1343338" cy="1253767"/>
          </a:xfrm>
          <a:prstGeom prst="rect">
            <a:avLst/>
          </a:prstGeom>
        </p:spPr>
      </p:pic>
      <p:pic>
        <p:nvPicPr>
          <p:cNvPr id="11" name="Picture 10" descr="Hayleigh Ast Headshot 3">
            <a:extLst>
              <a:ext uri="{FF2B5EF4-FFF2-40B4-BE49-F238E27FC236}">
                <a16:creationId xmlns:a16="http://schemas.microsoft.com/office/drawing/2014/main" id="{0D7F79AB-9280-B5A5-C6A5-CA1969DC5099}"/>
              </a:ext>
            </a:extLst>
          </p:cNvPr>
          <p:cNvPicPr>
            <a:picLocks noChangeAspect="1"/>
          </p:cNvPicPr>
          <p:nvPr/>
        </p:nvPicPr>
        <p:blipFill>
          <a:blip r:embed="rId13"/>
          <a:srcRect l="-5886" t="18563" b="7186"/>
          <a:stretch/>
        </p:blipFill>
        <p:spPr>
          <a:xfrm>
            <a:off x="1475753" y="964678"/>
            <a:ext cx="1217543" cy="1198227"/>
          </a:xfrm>
          <a:prstGeom prst="rect">
            <a:avLst/>
          </a:prstGeom>
        </p:spPr>
      </p:pic>
    </p:spTree>
    <p:extLst>
      <p:ext uri="{BB962C8B-B14F-4D97-AF65-F5344CB8AC3E}">
        <p14:creationId xmlns:p14="http://schemas.microsoft.com/office/powerpoint/2010/main" val="33015301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2"/>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96B2F-A71E-88F7-1977-511B2BC60E79}"/>
              </a:ext>
            </a:extLst>
          </p:cNvPr>
          <p:cNvSpPr>
            <a:spLocks noGrp="1"/>
          </p:cNvSpPr>
          <p:nvPr>
            <p:ph type="title"/>
          </p:nvPr>
        </p:nvSpPr>
        <p:spPr>
          <a:xfrm>
            <a:off x="3793849" y="432265"/>
            <a:ext cx="6462600" cy="857400"/>
          </a:xfrm>
        </p:spPr>
        <p:txBody>
          <a:bodyPr/>
          <a:lstStyle/>
          <a:p>
            <a:r>
              <a:rPr lang="en-US" sz="7200" b="1">
                <a:solidFill>
                  <a:srgbClr val="000000"/>
                </a:solidFill>
              </a:rPr>
              <a:t>Discussion </a:t>
            </a:r>
          </a:p>
        </p:txBody>
      </p:sp>
      <p:sp>
        <p:nvSpPr>
          <p:cNvPr id="4" name="Slide Number Placeholder 3">
            <a:extLst>
              <a:ext uri="{FF2B5EF4-FFF2-40B4-BE49-F238E27FC236}">
                <a16:creationId xmlns:a16="http://schemas.microsoft.com/office/drawing/2014/main" id="{C52A94ED-013E-3AED-AA67-B4D458FA89D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51</a:t>
            </a:fld>
            <a:endParaRPr lang="en"/>
          </a:p>
        </p:txBody>
      </p:sp>
      <p:pic>
        <p:nvPicPr>
          <p:cNvPr id="5" name="Picture 4" descr="A qr code on a white background&#10;&#10;AI-generated content may be incorrect.">
            <a:extLst>
              <a:ext uri="{FF2B5EF4-FFF2-40B4-BE49-F238E27FC236}">
                <a16:creationId xmlns:a16="http://schemas.microsoft.com/office/drawing/2014/main" id="{AF3BCE99-FA9C-8F58-CB31-B394529DEB87}"/>
              </a:ext>
            </a:extLst>
          </p:cNvPr>
          <p:cNvPicPr>
            <a:picLocks noChangeAspect="1"/>
          </p:cNvPicPr>
          <p:nvPr/>
        </p:nvPicPr>
        <p:blipFill>
          <a:blip r:embed="rId3"/>
          <a:stretch>
            <a:fillRect/>
          </a:stretch>
        </p:blipFill>
        <p:spPr>
          <a:xfrm>
            <a:off x="4569181" y="3575450"/>
            <a:ext cx="1240300" cy="1279046"/>
          </a:xfrm>
          <a:prstGeom prst="rect">
            <a:avLst/>
          </a:prstGeom>
        </p:spPr>
      </p:pic>
      <p:sp>
        <p:nvSpPr>
          <p:cNvPr id="6" name="TextBox 5">
            <a:extLst>
              <a:ext uri="{FF2B5EF4-FFF2-40B4-BE49-F238E27FC236}">
                <a16:creationId xmlns:a16="http://schemas.microsoft.com/office/drawing/2014/main" id="{F812D54C-70E1-31A5-3587-EA50C62FFA17}"/>
              </a:ext>
            </a:extLst>
          </p:cNvPr>
          <p:cNvSpPr txBox="1"/>
          <p:nvPr/>
        </p:nvSpPr>
        <p:spPr>
          <a:xfrm>
            <a:off x="4283894" y="3142758"/>
            <a:ext cx="1934876" cy="461665"/>
          </a:xfrm>
          <a:prstGeom prst="rect">
            <a:avLst/>
          </a:prstGeom>
          <a:solidFill>
            <a:schemeClr val="accent5">
              <a:lumMod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latin typeface="Raleway"/>
              </a:rPr>
              <a:t>References: </a:t>
            </a:r>
          </a:p>
        </p:txBody>
      </p:sp>
      <p:pic>
        <p:nvPicPr>
          <p:cNvPr id="8" name="Picture 7" descr="A qr code on a white background&#10;&#10;AI-generated content may be incorrect.">
            <a:extLst>
              <a:ext uri="{FF2B5EF4-FFF2-40B4-BE49-F238E27FC236}">
                <a16:creationId xmlns:a16="http://schemas.microsoft.com/office/drawing/2014/main" id="{38836C0C-E4C4-BAF9-306A-DC99B4235957}"/>
              </a:ext>
            </a:extLst>
          </p:cNvPr>
          <p:cNvPicPr>
            <a:picLocks noChangeAspect="1"/>
          </p:cNvPicPr>
          <p:nvPr/>
        </p:nvPicPr>
        <p:blipFill>
          <a:blip r:embed="rId4"/>
          <a:stretch>
            <a:fillRect/>
          </a:stretch>
        </p:blipFill>
        <p:spPr>
          <a:xfrm>
            <a:off x="6568379" y="3151955"/>
            <a:ext cx="1560178" cy="1711074"/>
          </a:xfrm>
          <a:prstGeom prst="rect">
            <a:avLst/>
          </a:prstGeom>
          <a:noFill/>
        </p:spPr>
      </p:pic>
      <p:sp>
        <p:nvSpPr>
          <p:cNvPr id="9" name="TextBox 8">
            <a:extLst>
              <a:ext uri="{FF2B5EF4-FFF2-40B4-BE49-F238E27FC236}">
                <a16:creationId xmlns:a16="http://schemas.microsoft.com/office/drawing/2014/main" id="{548F6BC2-ECD3-79BA-2BD2-099A7617BDC6}"/>
              </a:ext>
            </a:extLst>
          </p:cNvPr>
          <p:cNvSpPr txBox="1"/>
          <p:nvPr/>
        </p:nvSpPr>
        <p:spPr>
          <a:xfrm>
            <a:off x="6569894" y="3168347"/>
            <a:ext cx="1900757" cy="461665"/>
          </a:xfrm>
          <a:prstGeom prst="rect">
            <a:avLst/>
          </a:prstGeom>
          <a:solidFill>
            <a:schemeClr val="accent5">
              <a:lumMod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latin typeface="Raleway"/>
              </a:rPr>
              <a:t>SNACK Lab:</a:t>
            </a:r>
            <a:endParaRPr lang="en-US"/>
          </a:p>
        </p:txBody>
      </p:sp>
    </p:spTree>
    <p:extLst>
      <p:ext uri="{BB962C8B-B14F-4D97-AF65-F5344CB8AC3E}">
        <p14:creationId xmlns:p14="http://schemas.microsoft.com/office/powerpoint/2010/main" val="15803311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3E9B6-751A-8780-A26A-00B28CB02201}"/>
              </a:ext>
            </a:extLst>
          </p:cNvPr>
          <p:cNvSpPr>
            <a:spLocks noGrp="1"/>
          </p:cNvSpPr>
          <p:nvPr>
            <p:ph type="title"/>
          </p:nvPr>
        </p:nvSpPr>
        <p:spPr>
          <a:xfrm>
            <a:off x="828733" y="-89650"/>
            <a:ext cx="6462600" cy="857400"/>
          </a:xfrm>
        </p:spPr>
        <p:txBody>
          <a:bodyPr/>
          <a:lstStyle/>
          <a:p>
            <a:r>
              <a:rPr lang="en-US"/>
              <a:t>Study Design (N=12</a:t>
            </a:r>
            <a:r>
              <a:rPr lang="en-US" sz="2800"/>
              <a:t>6</a:t>
            </a:r>
            <a:r>
              <a:rPr lang="en-US"/>
              <a:t>)</a:t>
            </a:r>
          </a:p>
        </p:txBody>
      </p:sp>
      <p:sp>
        <p:nvSpPr>
          <p:cNvPr id="4" name="Slide Number Placeholder 3">
            <a:extLst>
              <a:ext uri="{FF2B5EF4-FFF2-40B4-BE49-F238E27FC236}">
                <a16:creationId xmlns:a16="http://schemas.microsoft.com/office/drawing/2014/main" id="{EEA426F1-88DE-AF6C-3009-93793BF3BF6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6</a:t>
            </a:fld>
            <a:endParaRPr lang="en"/>
          </a:p>
        </p:txBody>
      </p:sp>
      <p:pic>
        <p:nvPicPr>
          <p:cNvPr id="7" name="Picture 6" descr="A group of people with placebo&#10;&#10;AI-generated content may be incorrect.">
            <a:extLst>
              <a:ext uri="{FF2B5EF4-FFF2-40B4-BE49-F238E27FC236}">
                <a16:creationId xmlns:a16="http://schemas.microsoft.com/office/drawing/2014/main" id="{095E6AC1-39FA-1B3E-B5E5-813E37ACA5BC}"/>
              </a:ext>
            </a:extLst>
          </p:cNvPr>
          <p:cNvPicPr>
            <a:picLocks noChangeAspect="1"/>
          </p:cNvPicPr>
          <p:nvPr/>
        </p:nvPicPr>
        <p:blipFill>
          <a:blip r:embed="rId3"/>
          <a:srcRect t="-217" r="50027" b="227"/>
          <a:stretch/>
        </p:blipFill>
        <p:spPr>
          <a:xfrm>
            <a:off x="6225540" y="378899"/>
            <a:ext cx="2778868" cy="2039082"/>
          </a:xfrm>
          <a:prstGeom prst="rect">
            <a:avLst/>
          </a:prstGeom>
        </p:spPr>
      </p:pic>
      <p:pic>
        <p:nvPicPr>
          <p:cNvPr id="8" name="Picture 7" descr="A group of people with placebo&#10;&#10;AI-generated content may be incorrect.">
            <a:extLst>
              <a:ext uri="{FF2B5EF4-FFF2-40B4-BE49-F238E27FC236}">
                <a16:creationId xmlns:a16="http://schemas.microsoft.com/office/drawing/2014/main" id="{B5BA9669-E629-0D8E-05F1-676487A79FDE}"/>
              </a:ext>
            </a:extLst>
          </p:cNvPr>
          <p:cNvPicPr>
            <a:picLocks noChangeAspect="1"/>
          </p:cNvPicPr>
          <p:nvPr/>
        </p:nvPicPr>
        <p:blipFill>
          <a:blip r:embed="rId3"/>
          <a:srcRect l="54250" t="-217" b="227"/>
          <a:stretch/>
        </p:blipFill>
        <p:spPr>
          <a:xfrm>
            <a:off x="6249725" y="2337239"/>
            <a:ext cx="2781300" cy="2290542"/>
          </a:xfrm>
          <a:prstGeom prst="rect">
            <a:avLst/>
          </a:prstGeom>
        </p:spPr>
      </p:pic>
      <p:sp>
        <p:nvSpPr>
          <p:cNvPr id="5" name="TextBox 4">
            <a:extLst>
              <a:ext uri="{FF2B5EF4-FFF2-40B4-BE49-F238E27FC236}">
                <a16:creationId xmlns:a16="http://schemas.microsoft.com/office/drawing/2014/main" id="{5526295C-73DE-85EB-2AE8-A5BE923D5F7D}"/>
              </a:ext>
            </a:extLst>
          </p:cNvPr>
          <p:cNvSpPr txBox="1"/>
          <p:nvPr/>
        </p:nvSpPr>
        <p:spPr>
          <a:xfrm>
            <a:off x="6491883" y="4838104"/>
            <a:ext cx="26521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Johnstone et al. </a:t>
            </a:r>
            <a:r>
              <a:rPr lang="en-US" i="1"/>
              <a:t>JAACAP </a:t>
            </a:r>
            <a:r>
              <a:rPr lang="en-US"/>
              <a:t>2022</a:t>
            </a:r>
          </a:p>
        </p:txBody>
      </p:sp>
      <p:pic>
        <p:nvPicPr>
          <p:cNvPr id="3" name="Picture 2" descr="A screenshot of a diagram&#10;&#10;AI-generated content may be incorrect.">
            <a:extLst>
              <a:ext uri="{FF2B5EF4-FFF2-40B4-BE49-F238E27FC236}">
                <a16:creationId xmlns:a16="http://schemas.microsoft.com/office/drawing/2014/main" id="{8B3F9306-FB9E-174F-AF28-A5E3B0B70AB1}"/>
              </a:ext>
            </a:extLst>
          </p:cNvPr>
          <p:cNvPicPr>
            <a:picLocks noChangeAspect="1"/>
          </p:cNvPicPr>
          <p:nvPr/>
        </p:nvPicPr>
        <p:blipFill>
          <a:blip r:embed="rId4"/>
          <a:srcRect l="-908" t="6243" r="25428" b="6107"/>
          <a:stretch/>
        </p:blipFill>
        <p:spPr>
          <a:xfrm>
            <a:off x="529987" y="745855"/>
            <a:ext cx="5023103" cy="4091758"/>
          </a:xfrm>
          <a:prstGeom prst="rect">
            <a:avLst/>
          </a:prstGeom>
        </p:spPr>
      </p:pic>
    </p:spTree>
    <p:extLst>
      <p:ext uri="{BB962C8B-B14F-4D97-AF65-F5344CB8AC3E}">
        <p14:creationId xmlns:p14="http://schemas.microsoft.com/office/powerpoint/2010/main" val="3924147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1E4FF-B9EB-1541-1086-EA00F62998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56185B-44E2-6C97-F315-B9E72A31D173}"/>
              </a:ext>
            </a:extLst>
          </p:cNvPr>
          <p:cNvSpPr>
            <a:spLocks noGrp="1"/>
          </p:cNvSpPr>
          <p:nvPr>
            <p:ph type="ctrTitle"/>
          </p:nvPr>
        </p:nvSpPr>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400">
                <a:solidFill>
                  <a:srgbClr val="000000"/>
                </a:solidFill>
                <a:latin typeface="Raleway"/>
              </a:rPr>
              <a:t>Study Guidelines</a:t>
            </a:r>
            <a:endParaRPr lang="en-US" sz="4400">
              <a:solidFill>
                <a:srgbClr val="000000"/>
              </a:solidFill>
              <a:cs typeface="Arial"/>
            </a:endParaRPr>
          </a:p>
        </p:txBody>
      </p:sp>
      <p:sp>
        <p:nvSpPr>
          <p:cNvPr id="4" name="Slide Number Placeholder 3">
            <a:extLst>
              <a:ext uri="{FF2B5EF4-FFF2-40B4-BE49-F238E27FC236}">
                <a16:creationId xmlns:a16="http://schemas.microsoft.com/office/drawing/2014/main" id="{C879EA2E-8FCD-279D-6F2D-8C78E255E949}"/>
              </a:ext>
            </a:extLst>
          </p:cNvPr>
          <p:cNvSpPr>
            <a:spLocks noGrp="1"/>
          </p:cNvSpPr>
          <p:nvPr>
            <p:ph type="sldNum" idx="12"/>
          </p:nvPr>
        </p:nvSpPr>
        <p:spPr/>
        <p:txBody>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fld id="{00000000-1234-1234-1234-123412341234}" type="slidenum">
              <a:rPr lang="en" smtClean="0"/>
              <a:pPr/>
              <a:t>7</a:t>
            </a:fld>
            <a:endParaRPr lang="en"/>
          </a:p>
        </p:txBody>
      </p:sp>
      <p:sp>
        <p:nvSpPr>
          <p:cNvPr id="3" name="TextBox 2">
            <a:extLst>
              <a:ext uri="{FF2B5EF4-FFF2-40B4-BE49-F238E27FC236}">
                <a16:creationId xmlns:a16="http://schemas.microsoft.com/office/drawing/2014/main" id="{728E2104-97CD-3F1A-045A-385685F99DB5}"/>
              </a:ext>
            </a:extLst>
          </p:cNvPr>
          <p:cNvSpPr txBox="1"/>
          <p:nvPr/>
        </p:nvSpPr>
        <p:spPr>
          <a:xfrm>
            <a:off x="4170622" y="4429789"/>
            <a:ext cx="497160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800">
                <a:solidFill>
                  <a:srgbClr val="131619"/>
                </a:solidFill>
                <a:latin typeface="Raleway"/>
                <a:cs typeface="Segoe UI"/>
              </a:rPr>
              <a:t>NIH K23, Associate Professor</a:t>
            </a:r>
            <a:endParaRPr lang="en-US"/>
          </a:p>
          <a:p>
            <a:pPr algn="r"/>
            <a:r>
              <a:rPr lang="en-US" sz="1800">
                <a:solidFill>
                  <a:srgbClr val="131619"/>
                </a:solidFill>
                <a:latin typeface="Raleway"/>
                <a:cs typeface="Segoe UI"/>
              </a:rPr>
              <a:t>Jeni Johnstone, PhD, MA</a:t>
            </a:r>
            <a:endParaRPr lang="en-US"/>
          </a:p>
        </p:txBody>
      </p:sp>
      <p:sp>
        <p:nvSpPr>
          <p:cNvPr id="6" name="TextBox 5">
            <a:extLst>
              <a:ext uri="{FF2B5EF4-FFF2-40B4-BE49-F238E27FC236}">
                <a16:creationId xmlns:a16="http://schemas.microsoft.com/office/drawing/2014/main" id="{86930887-83DD-2CA5-93DE-154616675820}"/>
              </a:ext>
            </a:extLst>
          </p:cNvPr>
          <p:cNvSpPr txBox="1"/>
          <p:nvPr/>
        </p:nvSpPr>
        <p:spPr>
          <a:xfrm>
            <a:off x="924460" y="2732360"/>
            <a:ext cx="7284046" cy="1292662"/>
          </a:xfrm>
          <a:prstGeom prst="rect">
            <a:avLst/>
          </a:prstGeom>
          <a:noFill/>
        </p:spPr>
        <p:txBody>
          <a:bodyPr wrap="square" lIns="91440" tIns="45720" rIns="91440" bIns="4572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600">
                <a:solidFill>
                  <a:schemeClr val="bg1"/>
                </a:solidFill>
                <a:latin typeface="Raleway"/>
              </a:rPr>
              <a:t>International Society for Nutritional Psychiatry Research</a:t>
            </a:r>
          </a:p>
          <a:p>
            <a:pPr algn="ctr"/>
            <a:endParaRPr lang="en-US" sz="2600">
              <a:solidFill>
                <a:schemeClr val="bg1"/>
              </a:solidFill>
              <a:cs typeface="Arial"/>
            </a:endParaRPr>
          </a:p>
        </p:txBody>
      </p:sp>
    </p:spTree>
    <p:extLst>
      <p:ext uri="{BB962C8B-B14F-4D97-AF65-F5344CB8AC3E}">
        <p14:creationId xmlns:p14="http://schemas.microsoft.com/office/powerpoint/2010/main" val="26253663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FE950-BD2E-4FE9-980D-60D397F6F076}"/>
              </a:ext>
            </a:extLst>
          </p:cNvPr>
          <p:cNvSpPr>
            <a:spLocks noGrp="1"/>
          </p:cNvSpPr>
          <p:nvPr>
            <p:ph type="title"/>
          </p:nvPr>
        </p:nvSpPr>
        <p:spPr/>
        <p:txBody>
          <a:bodyPr/>
          <a:lstStyle/>
          <a:p>
            <a:r>
              <a:rPr lang="en-US" sz="2800"/>
              <a:t>International Society for Nutritional Psychiatry Research (ISNPR)</a:t>
            </a:r>
          </a:p>
        </p:txBody>
      </p:sp>
      <p:sp>
        <p:nvSpPr>
          <p:cNvPr id="3" name="Text Placeholder 2">
            <a:extLst>
              <a:ext uri="{FF2B5EF4-FFF2-40B4-BE49-F238E27FC236}">
                <a16:creationId xmlns:a16="http://schemas.microsoft.com/office/drawing/2014/main" id="{B24A32A7-3BEC-471B-8948-BE084FE62445}"/>
              </a:ext>
            </a:extLst>
          </p:cNvPr>
          <p:cNvSpPr>
            <a:spLocks noGrp="1"/>
          </p:cNvSpPr>
          <p:nvPr>
            <p:ph type="body" idx="1"/>
          </p:nvPr>
        </p:nvSpPr>
        <p:spPr>
          <a:xfrm>
            <a:off x="893700" y="1232812"/>
            <a:ext cx="6462600" cy="3552300"/>
          </a:xfrm>
        </p:spPr>
        <p:txBody>
          <a:bodyPr/>
          <a:lstStyle/>
          <a:p>
            <a:pPr marL="114300" indent="0">
              <a:buNone/>
            </a:pPr>
            <a:r>
              <a:rPr lang="en-US" sz="1800" b="1" i="1">
                <a:solidFill>
                  <a:schemeClr val="accent1"/>
                </a:solidFill>
                <a:effectLst/>
                <a:latin typeface="Aptos"/>
                <a:ea typeface="Times New Roman" panose="02020603050405020304" pitchFamily="18" charset="0"/>
                <a:cs typeface="Calibri"/>
              </a:rPr>
              <a:t>ISNPR Mission Statement:</a:t>
            </a:r>
          </a:p>
          <a:p>
            <a:pPr marL="114300" indent="0">
              <a:buNone/>
            </a:pPr>
            <a:r>
              <a:rPr lang="en-US" sz="1800" i="1">
                <a:effectLst/>
                <a:latin typeface="Aptos"/>
                <a:ea typeface="Times New Roman" panose="02020603050405020304" pitchFamily="18" charset="0"/>
                <a:cs typeface="Calibri"/>
              </a:rPr>
              <a:t>To advance scientifically rigorous research </a:t>
            </a:r>
          </a:p>
          <a:p>
            <a:pPr marL="114300" indent="0">
              <a:buNone/>
            </a:pPr>
            <a:r>
              <a:rPr lang="en-US" sz="1800" i="1">
                <a:solidFill>
                  <a:srgbClr val="FF0000"/>
                </a:solidFill>
                <a:effectLst/>
                <a:latin typeface="Aptos"/>
                <a:ea typeface="Times New Roman" panose="02020603050405020304" pitchFamily="18" charset="0"/>
                <a:cs typeface="Calibri"/>
              </a:rPr>
              <a:t>and the pre-clinical</a:t>
            </a:r>
            <a:r>
              <a:rPr lang="en-US" sz="1800" i="1">
                <a:effectLst/>
                <a:latin typeface="Aptos"/>
                <a:ea typeface="Times New Roman" panose="02020603050405020304" pitchFamily="18" charset="0"/>
                <a:cs typeface="Calibri"/>
              </a:rPr>
              <a:t>, </a:t>
            </a:r>
            <a:r>
              <a:rPr lang="en-US" sz="1800" i="1">
                <a:solidFill>
                  <a:srgbClr val="FF0000"/>
                </a:solidFill>
                <a:effectLst/>
                <a:latin typeface="Aptos"/>
                <a:ea typeface="Times New Roman" panose="02020603050405020304" pitchFamily="18" charset="0"/>
                <a:cs typeface="Calibri"/>
              </a:rPr>
              <a:t>clinical, and public health implementation of nutritional approaches</a:t>
            </a:r>
            <a:r>
              <a:rPr lang="en-US" sz="1800" i="1">
                <a:solidFill>
                  <a:srgbClr val="00B050"/>
                </a:solidFill>
                <a:effectLst/>
                <a:latin typeface="Aptos"/>
                <a:ea typeface="Times New Roman" panose="02020603050405020304" pitchFamily="18" charset="0"/>
                <a:cs typeface="Calibri"/>
              </a:rPr>
              <a:t> </a:t>
            </a:r>
          </a:p>
          <a:p>
            <a:pPr marL="114300" indent="0">
              <a:buNone/>
            </a:pPr>
            <a:r>
              <a:rPr lang="en-US" sz="1800" i="1">
                <a:solidFill>
                  <a:srgbClr val="00B050"/>
                </a:solidFill>
                <a:effectLst/>
                <a:latin typeface="Aptos"/>
                <a:ea typeface="Times New Roman" panose="02020603050405020304" pitchFamily="18" charset="0"/>
                <a:cs typeface="Calibri"/>
              </a:rPr>
              <a:t>to help prevent and treat mental health disorders and their comorbidities.</a:t>
            </a:r>
          </a:p>
          <a:p>
            <a:pPr marL="114300" indent="0">
              <a:buNone/>
            </a:pPr>
            <a:endParaRPr lang="en-US" sz="1800" i="1">
              <a:solidFill>
                <a:srgbClr val="00B050"/>
              </a:solidFill>
              <a:latin typeface="Aptos"/>
              <a:cs typeface="Calibri" panose="020F0502020204030204" pitchFamily="34" charset="0"/>
            </a:endParaRPr>
          </a:p>
          <a:p>
            <a:pPr marL="114300" indent="0">
              <a:buNone/>
            </a:pPr>
            <a:r>
              <a:rPr lang="en-US" sz="1600">
                <a:solidFill>
                  <a:srgbClr val="59499F"/>
                </a:solidFill>
                <a:latin typeface="Aptos"/>
              </a:rPr>
              <a:t>Marx et al., British Journal of Nutrition (2024) </a:t>
            </a:r>
            <a:r>
              <a:rPr lang="en-US" sz="1600" i="1">
                <a:solidFill>
                  <a:srgbClr val="59499F"/>
                </a:solidFill>
                <a:latin typeface="Aptos"/>
              </a:rPr>
              <a:t>Methodological and reporting recommendations for clinical trials in Nutritional Psychiatry: Guidelines from the International Society for Nutritional Psychiatry Research.</a:t>
            </a:r>
            <a:endParaRPr lang="en-US" sz="1400" i="1">
              <a:solidFill>
                <a:schemeClr val="bg2"/>
              </a:solidFill>
              <a:latin typeface="Aptos"/>
            </a:endParaRPr>
          </a:p>
          <a:p>
            <a:pPr marL="114300" indent="0">
              <a:buNone/>
            </a:pPr>
            <a:r>
              <a:rPr lang="en-US" sz="1800" b="1">
                <a:solidFill>
                  <a:schemeClr val="bg2"/>
                </a:solidFill>
              </a:rPr>
              <a:t>				http://www.isnpr.org/</a:t>
            </a:r>
          </a:p>
          <a:p>
            <a:pPr marL="114300" indent="0">
              <a:buNone/>
            </a:pPr>
            <a:endParaRPr lang="en-US" sz="1800" i="1">
              <a:solidFill>
                <a:srgbClr val="00B050"/>
              </a:solidFill>
              <a:latin typeface="Aptos"/>
              <a:cs typeface="Calibri" panose="020F0502020204030204" pitchFamily="34" charset="0"/>
            </a:endParaRPr>
          </a:p>
        </p:txBody>
      </p:sp>
      <p:sp>
        <p:nvSpPr>
          <p:cNvPr id="4" name="Slide Number Placeholder 3">
            <a:extLst>
              <a:ext uri="{FF2B5EF4-FFF2-40B4-BE49-F238E27FC236}">
                <a16:creationId xmlns:a16="http://schemas.microsoft.com/office/drawing/2014/main" id="{3E7D36CE-D242-4E2C-B6CE-3253B76D838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spTree>
    <p:extLst>
      <p:ext uri="{BB962C8B-B14F-4D97-AF65-F5344CB8AC3E}">
        <p14:creationId xmlns:p14="http://schemas.microsoft.com/office/powerpoint/2010/main" val="184325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37FAD-1E2D-87A5-16B4-036453EC560C}"/>
              </a:ext>
            </a:extLst>
          </p:cNvPr>
          <p:cNvSpPr>
            <a:spLocks noGrp="1"/>
          </p:cNvSpPr>
          <p:nvPr>
            <p:ph type="title"/>
          </p:nvPr>
        </p:nvSpPr>
        <p:spPr/>
        <p:txBody>
          <a:bodyPr/>
          <a:lstStyle/>
          <a:p>
            <a:r>
              <a:rPr lang="en-US"/>
              <a:t>Delphi Process</a:t>
            </a:r>
          </a:p>
        </p:txBody>
      </p:sp>
      <p:sp>
        <p:nvSpPr>
          <p:cNvPr id="3" name="Text Placeholder 2">
            <a:extLst>
              <a:ext uri="{FF2B5EF4-FFF2-40B4-BE49-F238E27FC236}">
                <a16:creationId xmlns:a16="http://schemas.microsoft.com/office/drawing/2014/main" id="{2376A6BB-93DF-75A7-36CF-0F3A9F165C79}"/>
              </a:ext>
            </a:extLst>
          </p:cNvPr>
          <p:cNvSpPr>
            <a:spLocks noGrp="1"/>
          </p:cNvSpPr>
          <p:nvPr>
            <p:ph type="body" idx="1"/>
          </p:nvPr>
        </p:nvSpPr>
        <p:spPr>
          <a:xfrm>
            <a:off x="893700" y="1144633"/>
            <a:ext cx="6462600" cy="3167594"/>
          </a:xfrm>
        </p:spPr>
        <p:txBody>
          <a:bodyPr/>
          <a:lstStyle/>
          <a:p>
            <a:r>
              <a:rPr lang="en-US" sz="1200" b="1"/>
              <a:t>Step 1: Expert Panel</a:t>
            </a:r>
            <a:r>
              <a:rPr lang="en-US" sz="1200"/>
              <a:t> – </a:t>
            </a:r>
            <a:r>
              <a:rPr lang="en-US" sz="1200" b="1"/>
              <a:t>Knowledgeable people in a specific field</a:t>
            </a:r>
            <a:r>
              <a:rPr lang="en-US" sz="1200"/>
              <a:t>; could be clinicians, researchers, or specialists with relevant experience.</a:t>
            </a:r>
          </a:p>
          <a:p>
            <a:r>
              <a:rPr lang="en-US" sz="1200" b="1"/>
              <a:t>Step 2: Anonymous Questionnaires</a:t>
            </a:r>
            <a:r>
              <a:rPr lang="en-US" sz="1200"/>
              <a:t> – Each expert answers a series of questions or provides opinion on a particular issue. The goal is to gather their </a:t>
            </a:r>
            <a:r>
              <a:rPr lang="en-US" sz="1200" b="1"/>
              <a:t>individual views without influence from others.</a:t>
            </a:r>
          </a:p>
          <a:p>
            <a:r>
              <a:rPr lang="en-US" sz="1200" b="1"/>
              <a:t>Step 3: Round 1</a:t>
            </a:r>
            <a:r>
              <a:rPr lang="en-US" sz="1200"/>
              <a:t> – Experts provide their </a:t>
            </a:r>
            <a:r>
              <a:rPr lang="en-US" sz="1200" b="1"/>
              <a:t>initial responses</a:t>
            </a:r>
            <a:r>
              <a:rPr lang="en-US" sz="1200"/>
              <a:t>.</a:t>
            </a:r>
          </a:p>
          <a:p>
            <a:r>
              <a:rPr lang="en-US" sz="1200" b="1"/>
              <a:t>Step 4: Summary Feedback</a:t>
            </a:r>
            <a:r>
              <a:rPr lang="en-US" sz="1200"/>
              <a:t> – After the first round, the responses are summarized and shared with the group, </a:t>
            </a:r>
            <a:r>
              <a:rPr lang="en-US" sz="1200" b="1"/>
              <a:t>showing trends, common points, or differences</a:t>
            </a:r>
            <a:r>
              <a:rPr lang="en-US" sz="1200"/>
              <a:t>. Experts can see how their opinions compare to others.</a:t>
            </a:r>
          </a:p>
          <a:p>
            <a:r>
              <a:rPr lang="en-US" sz="1200" b="1"/>
              <a:t>Step 5: Round 2 (and sometimes more)</a:t>
            </a:r>
            <a:r>
              <a:rPr lang="en-US" sz="1200"/>
              <a:t> – Based on the group discussion, experts are asked </a:t>
            </a:r>
            <a:r>
              <a:rPr lang="en-US" sz="1200" b="1"/>
              <a:t>to reconsider their answers or adjust them in light of the group’s collective input</a:t>
            </a:r>
            <a:r>
              <a:rPr lang="en-US" sz="1200"/>
              <a:t>. This process can continue over several rounds.</a:t>
            </a:r>
          </a:p>
          <a:p>
            <a:r>
              <a:rPr lang="en-US" sz="1200" b="1"/>
              <a:t>Step 6: Consensus</a:t>
            </a:r>
            <a:r>
              <a:rPr lang="en-US" sz="1200"/>
              <a:t> – Over the rounds, experts refine their opinions, and the </a:t>
            </a:r>
            <a:r>
              <a:rPr lang="en-US" sz="1200" b="1"/>
              <a:t>group begins to reach a consensus </a:t>
            </a:r>
            <a:r>
              <a:rPr lang="en-US" sz="1200"/>
              <a:t>on the best approach or solution to the issue.</a:t>
            </a:r>
          </a:p>
          <a:p>
            <a:endParaRPr lang="en-US" sz="1200"/>
          </a:p>
        </p:txBody>
      </p:sp>
      <p:sp>
        <p:nvSpPr>
          <p:cNvPr id="4" name="Slide Number Placeholder 3">
            <a:extLst>
              <a:ext uri="{FF2B5EF4-FFF2-40B4-BE49-F238E27FC236}">
                <a16:creationId xmlns:a16="http://schemas.microsoft.com/office/drawing/2014/main" id="{9A15F133-0BEC-8545-80E1-F360F2852F5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9</a:t>
            </a:fld>
            <a:endParaRPr lang="en"/>
          </a:p>
        </p:txBody>
      </p:sp>
    </p:spTree>
    <p:extLst>
      <p:ext uri="{BB962C8B-B14F-4D97-AF65-F5344CB8AC3E}">
        <p14:creationId xmlns:p14="http://schemas.microsoft.com/office/powerpoint/2010/main" val="3525579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ntonio template">
  <a:themeElements>
    <a:clrScheme name="Custom 347">
      <a:dk1>
        <a:srgbClr val="677480"/>
      </a:dk1>
      <a:lt1>
        <a:srgbClr val="FFFFFF"/>
      </a:lt1>
      <a:dk2>
        <a:srgbClr val="2185C5"/>
      </a:dk2>
      <a:lt2>
        <a:srgbClr val="DEE2E6"/>
      </a:lt2>
      <a:accent1>
        <a:srgbClr val="2185C5"/>
      </a:accent1>
      <a:accent2>
        <a:srgbClr val="7ECEFD"/>
      </a:accent2>
      <a:accent3>
        <a:srgbClr val="F20253"/>
      </a:accent3>
      <a:accent4>
        <a:srgbClr val="FF9715"/>
      </a:accent4>
      <a:accent5>
        <a:srgbClr val="1C3AA9"/>
      </a:accent5>
      <a:accent6>
        <a:srgbClr val="97ABBC"/>
      </a:accent6>
      <a:hlink>
        <a:srgbClr val="2185C5"/>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33ffda9-c7e8-4051-bb44-1a5cf126e7de">
      <Terms xmlns="http://schemas.microsoft.com/office/infopath/2007/PartnerControls"/>
    </lcf76f155ced4ddcb4097134ff3c332f>
    <TaxCatchAll xmlns="f8c00a98-481e-4fe2-b560-82e92e3eb5a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28416BA6DE0AE42A4EFF7B56F4D9F56" ma:contentTypeVersion="18" ma:contentTypeDescription="Create a new document." ma:contentTypeScope="" ma:versionID="7199ef23c5dcf8b1b3fdbab9b5d157ee">
  <xsd:schema xmlns:xsd="http://www.w3.org/2001/XMLSchema" xmlns:xs="http://www.w3.org/2001/XMLSchema" xmlns:p="http://schemas.microsoft.com/office/2006/metadata/properties" xmlns:ns2="033ffda9-c7e8-4051-bb44-1a5cf126e7de" xmlns:ns3="f8c00a98-481e-4fe2-b560-82e92e3eb5aa" targetNamespace="http://schemas.microsoft.com/office/2006/metadata/properties" ma:root="true" ma:fieldsID="77abf5a898aa3be6c30a380d12af2166" ns2:_="" ns3:_="">
    <xsd:import namespace="033ffda9-c7e8-4051-bb44-1a5cf126e7de"/>
    <xsd:import namespace="f8c00a98-481e-4fe2-b560-82e92e3eb5a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LengthInSeconds" minOccurs="0"/>
                <xsd:element ref="ns2:MediaServiceOC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3ffda9-c7e8-4051-bb44-1a5cf126e7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af841b39-9e5f-4b0d-aa4b-9252280a9f11"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8c00a98-481e-4fe2-b560-82e92e3eb5a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116a502d-31d8-4dc3-8bef-162040a96849}" ma:internalName="TaxCatchAll" ma:showField="CatchAllData" ma:web="f8c00a98-481e-4fe2-b560-82e92e3eb5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2A321B3-520A-4BBC-A35F-D94FA92A4D6E}">
  <ds:schemaRefs>
    <ds:schemaRef ds:uri="033ffda9-c7e8-4051-bb44-1a5cf126e7de"/>
    <ds:schemaRef ds:uri="f8c00a98-481e-4fe2-b560-82e92e3eb5a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1D0A6FD-CD05-43AE-9053-0B36439A9E93}">
  <ds:schemaRefs>
    <ds:schemaRef ds:uri="http://schemas.microsoft.com/sharepoint/v3/contenttype/forms"/>
  </ds:schemaRefs>
</ds:datastoreItem>
</file>

<file path=customXml/itemProps3.xml><?xml version="1.0" encoding="utf-8"?>
<ds:datastoreItem xmlns:ds="http://schemas.openxmlformats.org/officeDocument/2006/customXml" ds:itemID="{A4956E6E-5F1B-42C4-820F-F4DC5689EA9F}">
  <ds:schemaRefs>
    <ds:schemaRef ds:uri="033ffda9-c7e8-4051-bb44-1a5cf126e7de"/>
    <ds:schemaRef ds:uri="f8c00a98-481e-4fe2-b560-82e92e3eb5a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TotalTime>
  <Words>3521</Words>
  <Application>Microsoft Office PowerPoint</Application>
  <PresentationFormat>On-screen Show (16:9)</PresentationFormat>
  <Paragraphs>404</Paragraphs>
  <Slides>51</Slides>
  <Notes>34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51</vt:i4>
      </vt:variant>
    </vt:vector>
  </HeadingPairs>
  <TitlesOfParts>
    <vt:vector size="59" baseType="lpstr">
      <vt:lpstr>Wingdings</vt:lpstr>
      <vt:lpstr>Lato</vt:lpstr>
      <vt:lpstr>Calibri Light</vt:lpstr>
      <vt:lpstr>Arial</vt:lpstr>
      <vt:lpstr>Raleway</vt:lpstr>
      <vt:lpstr>Calibri</vt:lpstr>
      <vt:lpstr>Aptos</vt:lpstr>
      <vt:lpstr>Antonio template</vt:lpstr>
      <vt:lpstr>PowerPoint Presentation</vt:lpstr>
      <vt:lpstr>Outline</vt:lpstr>
      <vt:lpstr>PowerPoint Presentation</vt:lpstr>
      <vt:lpstr>Micronutrients for ADHD in Youth Study (MADDY)</vt:lpstr>
      <vt:lpstr>PowerPoint Presentation</vt:lpstr>
      <vt:lpstr>Study Design (N=126)</vt:lpstr>
      <vt:lpstr>Study Guidelines</vt:lpstr>
      <vt:lpstr>International Society for Nutritional Psychiatry Research (ISNPR)</vt:lpstr>
      <vt:lpstr>Delphi Process</vt:lpstr>
      <vt:lpstr>Clinical Trial Guidelines</vt:lpstr>
      <vt:lpstr>Recommendations: Study Team</vt:lpstr>
      <vt:lpstr>Recommendations: Trial Design</vt:lpstr>
      <vt:lpstr>Recommendations: Participants</vt:lpstr>
      <vt:lpstr>Recommendations: Interventions</vt:lpstr>
      <vt:lpstr>Recommendations: Comparator</vt:lpstr>
      <vt:lpstr>Recommendations: Outcomes</vt:lpstr>
      <vt:lpstr>Recommendations: Reporting Outcomes</vt:lpstr>
      <vt:lpstr>Recommendations: Future Research</vt:lpstr>
      <vt:lpstr>Summary</vt:lpstr>
      <vt:lpstr>Blood Sampling </vt:lpstr>
      <vt:lpstr>Blood sample collection</vt:lpstr>
      <vt:lpstr>PowerPoint Presentation</vt:lpstr>
      <vt:lpstr>Pain &amp; anxiety relief during specimen collection</vt:lpstr>
      <vt:lpstr>PowerPoint Presentation</vt:lpstr>
      <vt:lpstr>T-helper 2 Pathway Immune Factors in ADHD</vt:lpstr>
      <vt:lpstr>Baseline association of Suicidality with pro- and anti-inflammatory immune factors in children with ADHD</vt:lpstr>
      <vt:lpstr>PowerPoint Presentation</vt:lpstr>
      <vt:lpstr>PowerPoint Presentation</vt:lpstr>
      <vt:lpstr>Stool Collection</vt:lpstr>
      <vt:lpstr>Sample Collection</vt:lpstr>
      <vt:lpstr>Procedure</vt:lpstr>
      <vt:lpstr>Microbiota data generation and processing  </vt:lpstr>
      <vt:lpstr>Microbiome Results</vt:lpstr>
      <vt:lpstr>PowerPoint Presentation</vt:lpstr>
      <vt:lpstr>Metabolite Analysis</vt:lpstr>
      <vt:lpstr>Metabolite identification and analysis</vt:lpstr>
      <vt:lpstr>PowerPoint Presentation</vt:lpstr>
      <vt:lpstr>Urine Collection</vt:lpstr>
      <vt:lpstr>PowerPoint Presentation</vt:lpstr>
      <vt:lpstr>Liquid Urine</vt:lpstr>
      <vt:lpstr>Dried Urine</vt:lpstr>
      <vt:lpstr>Dried Biosampling</vt:lpstr>
      <vt:lpstr>Stability of Analytes</vt:lpstr>
      <vt:lpstr>What is best for researchers? </vt:lpstr>
      <vt:lpstr>Glyphosate - MADDY Study</vt:lpstr>
      <vt:lpstr>Glyphosate </vt:lpstr>
      <vt:lpstr>Results</vt:lpstr>
      <vt:lpstr>PowerPoint Presentation</vt:lpstr>
      <vt:lpstr>Acknowledging our funders</vt:lpstr>
      <vt:lpstr>Thank You </vt:lpstr>
      <vt:lpstr>Discussion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Jeni Johnstone</dc:creator>
  <cp:lastModifiedBy>Hayleigh Ast</cp:lastModifiedBy>
  <cp:revision>2</cp:revision>
  <dcterms:modified xsi:type="dcterms:W3CDTF">2025-03-04T20:38:31Z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0x010100428416BA6DE0AE42A4EFF7B56F4D9F56</vt:lpwstr>
  </property>
  <property fmtid="{D5CDD505-2E9C-101B-9397-08002B2CF9AE}" pid="3" name="MediaServiceImageTags">
    <vt:lpwstr/>
  </property>
</Properties>
</file>